
<file path=[Content_Types].xml><?xml version="1.0" encoding="utf-8"?>
<Types xmlns="http://schemas.openxmlformats.org/package/2006/content-types">
  <Default ContentType="image/jpeg" Extension="jpg"/>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Lst>
  <p:sldSz cy="6858000" cx="12192000"/>
  <p:notesSz cx="6858000" cy="9144000"/>
  <p:embeddedFontLst>
    <p:embeddedFont>
      <p:font typeface="DM Mono"/>
      <p:regular r:id="rId44"/>
      <p:italic r:id="rId4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5BC28FE-BEE9-4C0F-A548-D9B90BFAAAD1}">
  <a:tblStyle styleId="{85BC28FE-BEE9-4C0F-A548-D9B90BFAAAD1}"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BF1E8"/>
          </a:solidFill>
        </a:fill>
      </a:tcStyle>
    </a:wholeTbl>
    <a:band1H>
      <a:tcTxStyle/>
      <a:tcStyle>
        <a:fill>
          <a:solidFill>
            <a:srgbClr val="D4E2CE"/>
          </a:solidFill>
        </a:fill>
      </a:tcStyle>
    </a:band1H>
    <a:band2H>
      <a:tcTxStyle/>
    </a:band2H>
    <a:band1V>
      <a:tcTxStyle/>
      <a:tcStyle>
        <a:fill>
          <a:solidFill>
            <a:srgbClr val="D4E2CE"/>
          </a:solidFill>
        </a:fill>
      </a:tcStyle>
    </a:band1V>
    <a:band2V>
      <a:tcTxStyle/>
    </a:band2V>
    <a:lastCol>
      <a:tcTxStyle b="on" i="off">
        <a:font>
          <a:latin typeface="Calibri"/>
          <a:ea typeface="Calibri"/>
          <a:cs typeface="Calibri"/>
        </a:font>
        <a:schemeClr val="lt1"/>
      </a:tcTxStyle>
      <a:tcStyle>
        <a:fill>
          <a:solidFill>
            <a:schemeClr val="accent6"/>
          </a:solidFill>
        </a:fill>
      </a:tcStyle>
    </a:lastCol>
    <a:firstCol>
      <a:tcTxStyle b="on" i="off">
        <a:font>
          <a:latin typeface="Calibri"/>
          <a:ea typeface="Calibri"/>
          <a:cs typeface="Calibri"/>
        </a:font>
        <a:schemeClr val="lt1"/>
      </a:tcTxStyle>
      <a:tcStyle>
        <a:fill>
          <a:solidFill>
            <a:schemeClr val="accent6"/>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6"/>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6"/>
          </a:solidFill>
        </a:fill>
      </a:tcStyle>
    </a:firstRow>
    <a:neCell>
      <a:tcTxStyle/>
    </a:neCell>
    <a:nwCell>
      <a:tcTxStyle/>
    </a:nwCell>
  </a:tblStyle>
  <a:tblStyle styleId="{DBC33388-23CD-4AA0-9127-4834818EDC08}" styleName="Table_1">
    <a:wholeTbl>
      <a:tcTxStyle b="off" i="off">
        <a:font>
          <a:latin typeface="Calibri"/>
          <a:ea typeface="Calibri"/>
          <a:cs typeface="Calibri"/>
        </a:font>
        <a:schemeClr val="dk1"/>
      </a:tcTxStyle>
      <a:tcStyle>
        <a:tcBdr>
          <a:left>
            <a:ln cap="flat" cmpd="sng" w="12700">
              <a:solidFill>
                <a:schemeClr val="dk1"/>
              </a:solidFill>
              <a:prstDash val="solid"/>
              <a:round/>
              <a:headEnd len="sm" w="sm" type="none"/>
              <a:tailEnd len="sm" w="sm" type="none"/>
            </a:ln>
          </a:left>
          <a:right>
            <a:ln cap="flat" cmpd="sng" w="12700">
              <a:solidFill>
                <a:schemeClr val="dk1"/>
              </a:solidFill>
              <a:prstDash val="solid"/>
              <a:round/>
              <a:headEnd len="sm" w="sm" type="none"/>
              <a:tailEnd len="sm" w="sm" type="none"/>
            </a:ln>
          </a:right>
          <a:top>
            <a:ln cap="flat" cmpd="sng" w="12700">
              <a:solidFill>
                <a:schemeClr val="dk1"/>
              </a:solidFill>
              <a:prstDash val="solid"/>
              <a:round/>
              <a:headEnd len="sm" w="sm" type="none"/>
              <a:tailEnd len="sm" w="sm" type="none"/>
            </a:ln>
          </a:top>
          <a:bottom>
            <a:ln cap="flat" cmpd="sng" w="12700">
              <a:solidFill>
                <a:schemeClr val="dk1"/>
              </a:solidFill>
              <a:prstDash val="solid"/>
              <a:round/>
              <a:headEnd len="sm" w="sm" type="none"/>
              <a:tailEnd len="sm" w="sm" type="none"/>
            </a:ln>
          </a:bottom>
          <a:insideH>
            <a:ln cap="flat" cmpd="sng" w="12700">
              <a:solidFill>
                <a:schemeClr val="dk1"/>
              </a:solidFill>
              <a:prstDash val="solid"/>
              <a:round/>
              <a:headEnd len="sm" w="sm" type="none"/>
              <a:tailEnd len="sm" w="sm" type="none"/>
            </a:ln>
          </a:insideH>
          <a:insideV>
            <a:ln cap="flat" cmpd="sng" w="12700">
              <a:solidFill>
                <a:schemeClr val="dk1"/>
              </a:solidFill>
              <a:prstDash val="solid"/>
              <a:round/>
              <a:headEnd len="sm" w="sm" type="none"/>
              <a:tailEnd len="sm" w="sm" type="none"/>
            </a:ln>
          </a:insideV>
        </a:tcBdr>
        <a:fill>
          <a:solidFill>
            <a:srgbClr val="FFFFFF">
              <a:alpha val="0"/>
            </a:srgbClr>
          </a:solidFill>
        </a:fill>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44" Type="http://schemas.openxmlformats.org/officeDocument/2006/relationships/font" Target="fonts/DMMono-regular.fntdata"/><Relationship Id="rId21" Type="http://schemas.openxmlformats.org/officeDocument/2006/relationships/slide" Target="slides/slide16.xml"/><Relationship Id="rId43" Type="http://schemas.openxmlformats.org/officeDocument/2006/relationships/slide" Target="slides/slide38.xml"/><Relationship Id="rId24" Type="http://schemas.openxmlformats.org/officeDocument/2006/relationships/slide" Target="slides/slide19.xml"/><Relationship Id="rId23" Type="http://schemas.openxmlformats.org/officeDocument/2006/relationships/slide" Target="slides/slide18.xml"/><Relationship Id="rId45" Type="http://schemas.openxmlformats.org/officeDocument/2006/relationships/font" Target="fonts/DMMono-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1" name="Shape 341"/>
        <p:cNvGrpSpPr/>
        <p:nvPr/>
      </p:nvGrpSpPr>
      <p:grpSpPr>
        <a:xfrm>
          <a:off x="0" y="0"/>
          <a:ext cx="0" cy="0"/>
          <a:chOff x="0" y="0"/>
          <a:chExt cx="0" cy="0"/>
        </a:xfrm>
      </p:grpSpPr>
      <p:sp>
        <p:nvSpPr>
          <p:cNvPr id="342" name="Google Shape;342;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1" name="Google Shape;351;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5" name="Google Shape;365;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0" name="Shape 370"/>
        <p:cNvGrpSpPr/>
        <p:nvPr/>
      </p:nvGrpSpPr>
      <p:grpSpPr>
        <a:xfrm>
          <a:off x="0" y="0"/>
          <a:ext cx="0" cy="0"/>
          <a:chOff x="0" y="0"/>
          <a:chExt cx="0" cy="0"/>
        </a:xfrm>
      </p:grpSpPr>
      <p:sp>
        <p:nvSpPr>
          <p:cNvPr id="371" name="Google Shape;371;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2" name="Google Shape;372;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7" name="Shape 377"/>
        <p:cNvGrpSpPr/>
        <p:nvPr/>
      </p:nvGrpSpPr>
      <p:grpSpPr>
        <a:xfrm>
          <a:off x="0" y="0"/>
          <a:ext cx="0" cy="0"/>
          <a:chOff x="0" y="0"/>
          <a:chExt cx="0" cy="0"/>
        </a:xfrm>
      </p:grpSpPr>
      <p:sp>
        <p:nvSpPr>
          <p:cNvPr id="378" name="Google Shape;378;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4" name="Shape 384"/>
        <p:cNvGrpSpPr/>
        <p:nvPr/>
      </p:nvGrpSpPr>
      <p:grpSpPr>
        <a:xfrm>
          <a:off x="0" y="0"/>
          <a:ext cx="0" cy="0"/>
          <a:chOff x="0" y="0"/>
          <a:chExt cx="0" cy="0"/>
        </a:xfrm>
      </p:grpSpPr>
      <p:sp>
        <p:nvSpPr>
          <p:cNvPr id="385" name="Google Shape;385;p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6" name="Google Shape;386;p3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1" name="Shape 391"/>
        <p:cNvGrpSpPr/>
        <p:nvPr/>
      </p:nvGrpSpPr>
      <p:grpSpPr>
        <a:xfrm>
          <a:off x="0" y="0"/>
          <a:ext cx="0" cy="0"/>
          <a:chOff x="0" y="0"/>
          <a:chExt cx="0" cy="0"/>
        </a:xfrm>
      </p:grpSpPr>
      <p:sp>
        <p:nvSpPr>
          <p:cNvPr id="392" name="Google Shape;392;p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3" name="Google Shape;393;p3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8" name="Shape 398"/>
        <p:cNvGrpSpPr/>
        <p:nvPr/>
      </p:nvGrpSpPr>
      <p:grpSpPr>
        <a:xfrm>
          <a:off x="0" y="0"/>
          <a:ext cx="0" cy="0"/>
          <a:chOff x="0" y="0"/>
          <a:chExt cx="0" cy="0"/>
        </a:xfrm>
      </p:grpSpPr>
      <p:sp>
        <p:nvSpPr>
          <p:cNvPr id="399" name="Google Shape;399;p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0" name="Google Shape;400;p3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5" name="Shape 405"/>
        <p:cNvGrpSpPr/>
        <p:nvPr/>
      </p:nvGrpSpPr>
      <p:grpSpPr>
        <a:xfrm>
          <a:off x="0" y="0"/>
          <a:ext cx="0" cy="0"/>
          <a:chOff x="0" y="0"/>
          <a:chExt cx="0" cy="0"/>
        </a:xfrm>
      </p:grpSpPr>
      <p:sp>
        <p:nvSpPr>
          <p:cNvPr id="406" name="Google Shape;406;p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7" name="Google Shape;407;p3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5" name="Shape 15"/>
        <p:cNvGrpSpPr/>
        <p:nvPr/>
      </p:nvGrpSpPr>
      <p:grpSpPr>
        <a:xfrm>
          <a:off x="0" y="0"/>
          <a:ext cx="0" cy="0"/>
          <a:chOff x="0" y="0"/>
          <a:chExt cx="0" cy="0"/>
        </a:xfrm>
      </p:grpSpPr>
      <p:sp>
        <p:nvSpPr>
          <p:cNvPr id="16" name="Google Shape;16;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3"/>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 name="Google Shape;19;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2" name="Shape 22"/>
        <p:cNvGrpSpPr/>
        <p:nvPr/>
      </p:nvGrpSpPr>
      <p:grpSpPr>
        <a:xfrm>
          <a:off x="0" y="0"/>
          <a:ext cx="0" cy="0"/>
          <a:chOff x="0" y="0"/>
          <a:chExt cx="0" cy="0"/>
        </a:xfrm>
      </p:grpSpPr>
      <p:sp>
        <p:nvSpPr>
          <p:cNvPr id="23" name="Google Shape;23;p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5" name="Google Shape;25;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8" name="Shape 28"/>
        <p:cNvGrpSpPr/>
        <p:nvPr/>
      </p:nvGrpSpPr>
      <p:grpSpPr>
        <a:xfrm>
          <a:off x="0" y="0"/>
          <a:ext cx="0" cy="0"/>
          <a:chOff x="0" y="0"/>
          <a:chExt cx="0" cy="0"/>
        </a:xfrm>
      </p:grpSpPr>
      <p:sp>
        <p:nvSpPr>
          <p:cNvPr id="29" name="Google Shape;29;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 name="Google Shape;30;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 name="Google Shape;31;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4" name="Shape 34"/>
        <p:cNvGrpSpPr/>
        <p:nvPr/>
      </p:nvGrpSpPr>
      <p:grpSpPr>
        <a:xfrm>
          <a:off x="0" y="0"/>
          <a:ext cx="0" cy="0"/>
          <a:chOff x="0" y="0"/>
          <a:chExt cx="0" cy="0"/>
        </a:xfrm>
      </p:grpSpPr>
      <p:sp>
        <p:nvSpPr>
          <p:cNvPr id="35" name="Google Shape;35;p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7" name="Google Shape;37;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5183188" y="987425"/>
            <a:ext cx="6172200" cy="4873625"/>
          </a:xfrm>
          <a:prstGeom prst="rect">
            <a:avLst/>
          </a:prstGeom>
          <a:noFill/>
          <a:ln>
            <a:noFill/>
          </a:ln>
        </p:spPr>
      </p:sp>
      <p:sp>
        <p:nvSpPr>
          <p:cNvPr id="64" name="Google Shape;64;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8.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image" Target="../media/image10.jp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14.gif"/><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8.jp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 Id="rId3" Type="http://schemas.openxmlformats.org/officeDocument/2006/relationships/image" Target="../media/image20.jpg"/><Relationship Id="rId4" Type="http://schemas.openxmlformats.org/officeDocument/2006/relationships/image" Target="../media/image15.png"/><Relationship Id="rId5" Type="http://schemas.openxmlformats.org/officeDocument/2006/relationships/image" Target="../media/image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4.png"/><Relationship Id="rId4" Type="http://schemas.openxmlformats.org/officeDocument/2006/relationships/image" Target="../media/image16.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 Id="rId3" Type="http://schemas.openxmlformats.org/officeDocument/2006/relationships/image" Target="../media/image9.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 Id="rId3"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 Id="rId3" Type="http://schemas.openxmlformats.org/officeDocument/2006/relationships/image" Target="../media/image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 Id="rId3" Type="http://schemas.openxmlformats.org/officeDocument/2006/relationships/image" Target="../media/image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32.jp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9.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9.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9.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9.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4.xml"/><Relationship Id="rId3" Type="http://schemas.openxmlformats.org/officeDocument/2006/relationships/image" Target="../media/image27.jpg"/><Relationship Id="rId4" Type="http://schemas.openxmlformats.org/officeDocument/2006/relationships/image" Target="../media/image19.jpg"/><Relationship Id="rId5" Type="http://schemas.openxmlformats.org/officeDocument/2006/relationships/image" Target="../media/image9.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4.png"/><Relationship Id="rId4" Type="http://schemas.openxmlformats.org/officeDocument/2006/relationships/image" Target="../media/image23.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4.png"/><Relationship Id="rId4" Type="http://schemas.openxmlformats.org/officeDocument/2006/relationships/image" Target="../media/image22.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4.png"/><Relationship Id="rId4" Type="http://schemas.openxmlformats.org/officeDocument/2006/relationships/image" Target="../media/image31.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4.png"/><Relationship Id="rId4" Type="http://schemas.openxmlformats.org/officeDocument/2006/relationships/image" Target="../media/image29.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 Id="rId3" Type="http://schemas.openxmlformats.org/officeDocument/2006/relationships/image" Target="../media/image28.jp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9.png"/><Relationship Id="rId4" Type="http://schemas.openxmlformats.org/officeDocument/2006/relationships/image" Target="../media/image15.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0.xml"/><Relationship Id="rId3" Type="http://schemas.openxmlformats.org/officeDocument/2006/relationships/image" Target="../media/image4.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1.xml"/><Relationship Id="rId3" Type="http://schemas.openxmlformats.org/officeDocument/2006/relationships/image" Target="../media/image4.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2.xml"/><Relationship Id="rId3" Type="http://schemas.openxmlformats.org/officeDocument/2006/relationships/image" Target="../media/image4.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3.xml"/><Relationship Id="rId3" Type="http://schemas.openxmlformats.org/officeDocument/2006/relationships/image" Target="../media/image4.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4.xml"/><Relationship Id="rId3" Type="http://schemas.openxmlformats.org/officeDocument/2006/relationships/image" Target="../media/image4.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5.xml"/><Relationship Id="rId3" Type="http://schemas.openxmlformats.org/officeDocument/2006/relationships/image" Target="../media/image4.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6.xml"/><Relationship Id="rId3" Type="http://schemas.openxmlformats.org/officeDocument/2006/relationships/image" Target="../media/image4.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7.xml"/><Relationship Id="rId3" Type="http://schemas.openxmlformats.org/officeDocument/2006/relationships/image" Target="../media/image4.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8.xml"/><Relationship Id="rId3" Type="http://schemas.openxmlformats.org/officeDocument/2006/relationships/image" Target="../media/image8.png"/><Relationship Id="rId4" Type="http://schemas.openxmlformats.org/officeDocument/2006/relationships/image" Target="../media/image3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15.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2.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7.jp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12.jpg"/><Relationship Id="rId4" Type="http://schemas.openxmlformats.org/officeDocument/2006/relationships/image" Target="../media/image9.png"/><Relationship Id="rId5" Type="http://schemas.openxmlformats.org/officeDocument/2006/relationships/image" Target="../media/image1.jpg"/><Relationship Id="rId6" Type="http://schemas.openxmlformats.org/officeDocument/2006/relationships/image" Target="../media/image1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5.jp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3" name="Shape 83"/>
        <p:cNvGrpSpPr/>
        <p:nvPr/>
      </p:nvGrpSpPr>
      <p:grpSpPr>
        <a:xfrm>
          <a:off x="0" y="0"/>
          <a:ext cx="0" cy="0"/>
          <a:chOff x="0" y="0"/>
          <a:chExt cx="0" cy="0"/>
        </a:xfrm>
      </p:grpSpPr>
      <p:sp>
        <p:nvSpPr>
          <p:cNvPr id="84" name="Google Shape;84;p13"/>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5" name="Google Shape;85;p13"/>
          <p:cNvSpPr/>
          <p:nvPr/>
        </p:nvSpPr>
        <p:spPr>
          <a:xfrm>
            <a:off x="0" y="0"/>
            <a:ext cx="12192000" cy="6858000"/>
          </a:xfrm>
          <a:custGeom>
            <a:rect b="b" l="l" r="r" t="t"/>
            <a:pathLst>
              <a:path extrusionOk="0" h="6858000" w="12192000">
                <a:moveTo>
                  <a:pt x="3094406" y="283966"/>
                </a:moveTo>
                <a:cubicBezTo>
                  <a:pt x="3074312" y="283528"/>
                  <a:pt x="3054907" y="288795"/>
                  <a:pt x="3038833" y="309661"/>
                </a:cubicBezTo>
                <a:cubicBezTo>
                  <a:pt x="3124259" y="364657"/>
                  <a:pt x="3233105" y="343983"/>
                  <a:pt x="3348384" y="406000"/>
                </a:cubicBezTo>
                <a:cubicBezTo>
                  <a:pt x="3161001" y="386497"/>
                  <a:pt x="3012653" y="370896"/>
                  <a:pt x="2864309" y="355295"/>
                </a:cubicBezTo>
                <a:cubicBezTo>
                  <a:pt x="2861553" y="366216"/>
                  <a:pt x="2858796" y="377136"/>
                  <a:pt x="2856039" y="388058"/>
                </a:cubicBezTo>
                <a:cubicBezTo>
                  <a:pt x="3045722" y="411070"/>
                  <a:pt x="3221166" y="470356"/>
                  <a:pt x="3405794" y="512089"/>
                </a:cubicBezTo>
                <a:cubicBezTo>
                  <a:pt x="3388799" y="537835"/>
                  <a:pt x="3371808" y="532763"/>
                  <a:pt x="3356651" y="531204"/>
                </a:cubicBezTo>
                <a:cubicBezTo>
                  <a:pt x="3257907" y="521062"/>
                  <a:pt x="3159164" y="510922"/>
                  <a:pt x="3064552" y="483228"/>
                </a:cubicBezTo>
                <a:cubicBezTo>
                  <a:pt x="3043427" y="476987"/>
                  <a:pt x="3017704" y="476987"/>
                  <a:pt x="3005765" y="495708"/>
                </a:cubicBezTo>
                <a:cubicBezTo>
                  <a:pt x="2988771" y="522231"/>
                  <a:pt x="3013113" y="539393"/>
                  <a:pt x="3034700" y="553823"/>
                </a:cubicBezTo>
                <a:cubicBezTo>
                  <a:pt x="3072360" y="578787"/>
                  <a:pt x="3117827" y="571767"/>
                  <a:pt x="3161459" y="576445"/>
                </a:cubicBezTo>
                <a:cubicBezTo>
                  <a:pt x="3277655" y="588537"/>
                  <a:pt x="3333228" y="626370"/>
                  <a:pt x="3358949" y="712961"/>
                </a:cubicBezTo>
                <a:cubicBezTo>
                  <a:pt x="3256987" y="677857"/>
                  <a:pt x="3158703" y="721151"/>
                  <a:pt x="3059960" y="696576"/>
                </a:cubicBezTo>
                <a:cubicBezTo>
                  <a:pt x="3034240" y="690338"/>
                  <a:pt x="2993364" y="699698"/>
                  <a:pt x="3007143" y="729732"/>
                </a:cubicBezTo>
                <a:cubicBezTo>
                  <a:pt x="3020003" y="757814"/>
                  <a:pt x="3062716" y="778096"/>
                  <a:pt x="2986935" y="772635"/>
                </a:cubicBezTo>
                <a:cubicBezTo>
                  <a:pt x="2932740" y="768735"/>
                  <a:pt x="2826647" y="800329"/>
                  <a:pt x="2871197" y="808127"/>
                </a:cubicBezTo>
                <a:cubicBezTo>
                  <a:pt x="2927228" y="817881"/>
                  <a:pt x="2981883" y="831921"/>
                  <a:pt x="3053071" y="847913"/>
                </a:cubicBezTo>
                <a:cubicBezTo>
                  <a:pt x="2974533" y="874043"/>
                  <a:pt x="2918042" y="868584"/>
                  <a:pt x="2858796" y="847913"/>
                </a:cubicBezTo>
                <a:cubicBezTo>
                  <a:pt x="2787150" y="822949"/>
                  <a:pt x="2693916" y="792528"/>
                  <a:pt x="2635588" y="820611"/>
                </a:cubicBezTo>
                <a:cubicBezTo>
                  <a:pt x="2548326" y="862734"/>
                  <a:pt x="2475760" y="836211"/>
                  <a:pt x="2397683" y="829190"/>
                </a:cubicBezTo>
                <a:cubicBezTo>
                  <a:pt x="2238775" y="814759"/>
                  <a:pt x="2081241" y="790576"/>
                  <a:pt x="1921874" y="778877"/>
                </a:cubicBezTo>
                <a:cubicBezTo>
                  <a:pt x="1858036" y="774195"/>
                  <a:pt x="1789143" y="751964"/>
                  <a:pt x="1695450" y="782386"/>
                </a:cubicBezTo>
                <a:cubicBezTo>
                  <a:pt x="2119822" y="938012"/>
                  <a:pt x="2575423" y="928262"/>
                  <a:pt x="2954324" y="1120940"/>
                </a:cubicBezTo>
                <a:cubicBezTo>
                  <a:pt x="2938251" y="1139269"/>
                  <a:pt x="2856502" y="1191535"/>
                  <a:pt x="2890028" y="1195435"/>
                </a:cubicBezTo>
                <a:cubicBezTo>
                  <a:pt x="2984178" y="1206748"/>
                  <a:pt x="3067767" y="1244971"/>
                  <a:pt x="3153652" y="1276563"/>
                </a:cubicBezTo>
                <a:cubicBezTo>
                  <a:pt x="3190855" y="1290216"/>
                  <a:pt x="3235862" y="1308157"/>
                  <a:pt x="3218410" y="1356911"/>
                </a:cubicBezTo>
                <a:cubicBezTo>
                  <a:pt x="3186719" y="1370562"/>
                  <a:pt x="3163296" y="1351451"/>
                  <a:pt x="3137118" y="1349891"/>
                </a:cubicBezTo>
                <a:cubicBezTo>
                  <a:pt x="3110480" y="1348331"/>
                  <a:pt x="3050773" y="1358471"/>
                  <a:pt x="3067309" y="1365102"/>
                </a:cubicBezTo>
                <a:cubicBezTo>
                  <a:pt x="3142629" y="1395136"/>
                  <a:pt x="3007143" y="1467292"/>
                  <a:pt x="3096243" y="1467292"/>
                </a:cubicBezTo>
                <a:cubicBezTo>
                  <a:pt x="3245506" y="1467681"/>
                  <a:pt x="3324961" y="1595613"/>
                  <a:pt x="3468716" y="1599125"/>
                </a:cubicBezTo>
                <a:cubicBezTo>
                  <a:pt x="3491677" y="1599513"/>
                  <a:pt x="3502700" y="1622137"/>
                  <a:pt x="3502241" y="1642029"/>
                </a:cubicBezTo>
                <a:cubicBezTo>
                  <a:pt x="3502241" y="1665822"/>
                  <a:pt x="3481116" y="1670112"/>
                  <a:pt x="3457692" y="1672453"/>
                </a:cubicBezTo>
                <a:cubicBezTo>
                  <a:pt x="3421868" y="1675962"/>
                  <a:pt x="3384667" y="1642029"/>
                  <a:pt x="3337362" y="1688053"/>
                </a:cubicBezTo>
                <a:cubicBezTo>
                  <a:pt x="3422329" y="1714966"/>
                  <a:pt x="3507294" y="1741878"/>
                  <a:pt x="3505915" y="1834318"/>
                </a:cubicBezTo>
                <a:cubicBezTo>
                  <a:pt x="3505457" y="1859279"/>
                  <a:pt x="3540820" y="1868640"/>
                  <a:pt x="3567458" y="1874880"/>
                </a:cubicBezTo>
                <a:cubicBezTo>
                  <a:pt x="3611549" y="1885023"/>
                  <a:pt x="3648750" y="1902965"/>
                  <a:pt x="3672634" y="1937678"/>
                </a:cubicBezTo>
                <a:cubicBezTo>
                  <a:pt x="3672172" y="1944308"/>
                  <a:pt x="3671715" y="1951329"/>
                  <a:pt x="3674470" y="1956789"/>
                </a:cubicBezTo>
                <a:cubicBezTo>
                  <a:pt x="3666664" y="2040646"/>
                  <a:pt x="3602363" y="2038306"/>
                  <a:pt x="3531176" y="2024266"/>
                </a:cubicBezTo>
                <a:cubicBezTo>
                  <a:pt x="3446211" y="2007103"/>
                  <a:pt x="3362164" y="1975900"/>
                  <a:pt x="3272604" y="2005933"/>
                </a:cubicBezTo>
                <a:cubicBezTo>
                  <a:pt x="3398905" y="2046107"/>
                  <a:pt x="3536229" y="2049228"/>
                  <a:pt x="3654720" y="2106564"/>
                </a:cubicBezTo>
                <a:cubicBezTo>
                  <a:pt x="3221166" y="2117095"/>
                  <a:pt x="2838130" y="1936116"/>
                  <a:pt x="2417892" y="1866690"/>
                </a:cubicBezTo>
                <a:cubicBezTo>
                  <a:pt x="2432130" y="1913105"/>
                  <a:pt x="2466114" y="1922465"/>
                  <a:pt x="2496888" y="1929487"/>
                </a:cubicBezTo>
                <a:cubicBezTo>
                  <a:pt x="2652123" y="1964590"/>
                  <a:pt x="2788067" y="2034408"/>
                  <a:pt x="2929526" y="2094862"/>
                </a:cubicBezTo>
                <a:cubicBezTo>
                  <a:pt x="2987851" y="2119825"/>
                  <a:pt x="3030106" y="2144789"/>
                  <a:pt x="3052152" y="2198613"/>
                </a:cubicBezTo>
                <a:cubicBezTo>
                  <a:pt x="3071903" y="2247367"/>
                  <a:pt x="3110021" y="2269990"/>
                  <a:pt x="3180748" y="2255948"/>
                </a:cubicBezTo>
                <a:cubicBezTo>
                  <a:pt x="3238157" y="2244246"/>
                  <a:pt x="3301078" y="2250487"/>
                  <a:pt x="3361244" y="2254777"/>
                </a:cubicBezTo>
                <a:cubicBezTo>
                  <a:pt x="3430596" y="2259459"/>
                  <a:pt x="3508213" y="2314455"/>
                  <a:pt x="3489382" y="2342926"/>
                </a:cubicBezTo>
                <a:cubicBezTo>
                  <a:pt x="3457233" y="2391292"/>
                  <a:pt x="3403498" y="2367110"/>
                  <a:pt x="3355733" y="2361649"/>
                </a:cubicBezTo>
                <a:cubicBezTo>
                  <a:pt x="3301537" y="2355018"/>
                  <a:pt x="3200957" y="2341367"/>
                  <a:pt x="3199121" y="2347216"/>
                </a:cubicBezTo>
                <a:cubicBezTo>
                  <a:pt x="3163754" y="2468518"/>
                  <a:pt x="2914827" y="2362819"/>
                  <a:pt x="2861091" y="2351896"/>
                </a:cubicBezTo>
                <a:cubicBezTo>
                  <a:pt x="2794038" y="2338245"/>
                  <a:pt x="2731116" y="2363208"/>
                  <a:pt x="2667278" y="2369058"/>
                </a:cubicBezTo>
                <a:cubicBezTo>
                  <a:pt x="2610328" y="2374518"/>
                  <a:pt x="2288376" y="2391292"/>
                  <a:pt x="2221781" y="2339805"/>
                </a:cubicBezTo>
                <a:cubicBezTo>
                  <a:pt x="2212595" y="2379978"/>
                  <a:pt x="2231884" y="2396361"/>
                  <a:pt x="2247961" y="2414693"/>
                </a:cubicBezTo>
                <a:cubicBezTo>
                  <a:pt x="2270465" y="2440824"/>
                  <a:pt x="2274138" y="2459157"/>
                  <a:pt x="2231425" y="2479828"/>
                </a:cubicBezTo>
                <a:cubicBezTo>
                  <a:pt x="2109717" y="2539115"/>
                  <a:pt x="2111557" y="2541065"/>
                  <a:pt x="2224996" y="2621414"/>
                </a:cubicBezTo>
                <a:cubicBezTo>
                  <a:pt x="2230509" y="2624923"/>
                  <a:pt x="2228211" y="2636624"/>
                  <a:pt x="2229131" y="2644426"/>
                </a:cubicBezTo>
                <a:cubicBezTo>
                  <a:pt x="2199276" y="2656906"/>
                  <a:pt x="2164373" y="2625703"/>
                  <a:pt x="2129466" y="2659247"/>
                </a:cubicBezTo>
                <a:cubicBezTo>
                  <a:pt x="2281487" y="2806680"/>
                  <a:pt x="2513421" y="2842953"/>
                  <a:pt x="2723312" y="2953726"/>
                </a:cubicBezTo>
                <a:cubicBezTo>
                  <a:pt x="2553377" y="2990389"/>
                  <a:pt x="2451419" y="2862456"/>
                  <a:pt x="2326496" y="2878838"/>
                </a:cubicBezTo>
                <a:cubicBezTo>
                  <a:pt x="2264036" y="2919012"/>
                  <a:pt x="2449582" y="2983367"/>
                  <a:pt x="2272759" y="3002480"/>
                </a:cubicBezTo>
                <a:cubicBezTo>
                  <a:pt x="2349461" y="3037583"/>
                  <a:pt x="2406411" y="3071905"/>
                  <a:pt x="2459226" y="3112471"/>
                </a:cubicBezTo>
                <a:cubicBezTo>
                  <a:pt x="2553377" y="3185016"/>
                  <a:pt x="2571749" y="3232602"/>
                  <a:pt x="2528117" y="3330111"/>
                </a:cubicBezTo>
                <a:cubicBezTo>
                  <a:pt x="2499642" y="3394076"/>
                  <a:pt x="2457848" y="3452973"/>
                  <a:pt x="2494590" y="3529029"/>
                </a:cubicBezTo>
                <a:cubicBezTo>
                  <a:pt x="2520308" y="3581294"/>
                  <a:pt x="2510206" y="3615617"/>
                  <a:pt x="2414677" y="3592215"/>
                </a:cubicBezTo>
                <a:cubicBezTo>
                  <a:pt x="2311799" y="3567251"/>
                  <a:pt x="2273221" y="3614057"/>
                  <a:pt x="2298940" y="3705716"/>
                </a:cubicBezTo>
                <a:cubicBezTo>
                  <a:pt x="2315473" y="3764612"/>
                  <a:pt x="2298020" y="3782553"/>
                  <a:pt x="2227294" y="3775921"/>
                </a:cubicBezTo>
                <a:cubicBezTo>
                  <a:pt x="2149215" y="3768512"/>
                  <a:pt x="2074811" y="3729898"/>
                  <a:pt x="1978366" y="3748620"/>
                </a:cubicBezTo>
                <a:cubicBezTo>
                  <a:pt x="2055522" y="3855492"/>
                  <a:pt x="2220403" y="3825068"/>
                  <a:pt x="2310421" y="3926868"/>
                </a:cubicBezTo>
                <a:cubicBezTo>
                  <a:pt x="2202950" y="3927259"/>
                  <a:pt x="2120739" y="3926868"/>
                  <a:pt x="2041285" y="3904635"/>
                </a:cubicBezTo>
                <a:cubicBezTo>
                  <a:pt x="2008216" y="3895664"/>
                  <a:pt x="1971934" y="3886305"/>
                  <a:pt x="1953565" y="3917116"/>
                </a:cubicBezTo>
                <a:cubicBezTo>
                  <a:pt x="1931978" y="3954170"/>
                  <a:pt x="1976527" y="3968211"/>
                  <a:pt x="2003623" y="3974842"/>
                </a:cubicBezTo>
                <a:cubicBezTo>
                  <a:pt x="2079866" y="3993563"/>
                  <a:pt x="2138192" y="4038028"/>
                  <a:pt x="2201114" y="4072742"/>
                </a:cubicBezTo>
                <a:cubicBezTo>
                  <a:pt x="2339356" y="4148800"/>
                  <a:pt x="2490917" y="4212375"/>
                  <a:pt x="2608032" y="4337967"/>
                </a:cubicBezTo>
                <a:cubicBezTo>
                  <a:pt x="2460606" y="4305983"/>
                  <a:pt x="2350838" y="4231487"/>
                  <a:pt x="2213973" y="4216277"/>
                </a:cubicBezTo>
                <a:cubicBezTo>
                  <a:pt x="2332467" y="4330557"/>
                  <a:pt x="2484945" y="4405834"/>
                  <a:pt x="2629158" y="4488911"/>
                </a:cubicBezTo>
                <a:cubicBezTo>
                  <a:pt x="2670494" y="4512315"/>
                  <a:pt x="2712289" y="4528306"/>
                  <a:pt x="2721471" y="4579399"/>
                </a:cubicBezTo>
                <a:cubicBezTo>
                  <a:pt x="2739385" y="4678470"/>
                  <a:pt x="2793121" y="4760378"/>
                  <a:pt x="2907939" y="4804062"/>
                </a:cubicBezTo>
                <a:cubicBezTo>
                  <a:pt x="2908859" y="4804452"/>
                  <a:pt x="2902428" y="4819274"/>
                  <a:pt x="2898753" y="4829414"/>
                </a:cubicBezTo>
                <a:cubicBezTo>
                  <a:pt x="2828485" y="4832536"/>
                  <a:pt x="2772912" y="4774028"/>
                  <a:pt x="2683352" y="4793141"/>
                </a:cubicBezTo>
                <a:cubicBezTo>
                  <a:pt x="2769239" y="4872708"/>
                  <a:pt x="2840885" y="4944087"/>
                  <a:pt x="2962594" y="4981920"/>
                </a:cubicBezTo>
                <a:cubicBezTo>
                  <a:pt x="3059960" y="5011952"/>
                  <a:pt x="3180289" y="5029503"/>
                  <a:pt x="3251019" y="5127012"/>
                </a:cubicBezTo>
                <a:cubicBezTo>
                  <a:pt x="3168808" y="5146126"/>
                  <a:pt x="3107723" y="5121944"/>
                  <a:pt x="3046180" y="5104781"/>
                </a:cubicBezTo>
                <a:cubicBezTo>
                  <a:pt x="2952030" y="5078258"/>
                  <a:pt x="2858796" y="5048226"/>
                  <a:pt x="2764646" y="5021703"/>
                </a:cubicBezTo>
                <a:cubicBezTo>
                  <a:pt x="2728821" y="5011563"/>
                  <a:pt x="2689782" y="5004540"/>
                  <a:pt x="2666820" y="5052905"/>
                </a:cubicBezTo>
                <a:cubicBezTo>
                  <a:pt x="2786691" y="5063047"/>
                  <a:pt x="2858337" y="5128575"/>
                  <a:pt x="2933657" y="5190198"/>
                </a:cubicBezTo>
                <a:cubicBezTo>
                  <a:pt x="2975911" y="5224912"/>
                  <a:pt x="3010358" y="5271328"/>
                  <a:pt x="3086598" y="5253776"/>
                </a:cubicBezTo>
                <a:cubicBezTo>
                  <a:pt x="3126554" y="5244415"/>
                  <a:pt x="3151814" y="5270547"/>
                  <a:pt x="3147680" y="5302531"/>
                </a:cubicBezTo>
                <a:cubicBezTo>
                  <a:pt x="3132525" y="5415251"/>
                  <a:pt x="3225759" y="5454645"/>
                  <a:pt x="3322204" y="5476487"/>
                </a:cubicBezTo>
                <a:cubicBezTo>
                  <a:pt x="3504998" y="5517440"/>
                  <a:pt x="3657018" y="5613779"/>
                  <a:pt x="3834758" y="5666434"/>
                </a:cubicBezTo>
                <a:cubicBezTo>
                  <a:pt x="4007445" y="5717529"/>
                  <a:pt x="4141095" y="5838830"/>
                  <a:pt x="4314240" y="5902409"/>
                </a:cubicBezTo>
                <a:cubicBezTo>
                  <a:pt x="4439624" y="5948433"/>
                  <a:pt x="4559494" y="6007718"/>
                  <a:pt x="4688552" y="6049453"/>
                </a:cubicBezTo>
                <a:cubicBezTo>
                  <a:pt x="4993968" y="6148131"/>
                  <a:pt x="5305360" y="6227308"/>
                  <a:pt x="5634660" y="6238620"/>
                </a:cubicBezTo>
                <a:cubicBezTo>
                  <a:pt x="5906549" y="6247590"/>
                  <a:pt x="8264931" y="6239010"/>
                  <a:pt x="9222980" y="4955397"/>
                </a:cubicBezTo>
                <a:cubicBezTo>
                  <a:pt x="9241350" y="4949155"/>
                  <a:pt x="9262017" y="4932775"/>
                  <a:pt x="9268448" y="4917173"/>
                </a:cubicBezTo>
                <a:cubicBezTo>
                  <a:pt x="9299220" y="4844235"/>
                  <a:pt x="9374540" y="4812644"/>
                  <a:pt x="9442512" y="4773251"/>
                </a:cubicBezTo>
                <a:cubicBezTo>
                  <a:pt x="9502220" y="4738536"/>
                  <a:pt x="9565600" y="4702263"/>
                  <a:pt x="9590400" y="4643756"/>
                </a:cubicBezTo>
                <a:cubicBezTo>
                  <a:pt x="9623008" y="4565749"/>
                  <a:pt x="9530236" y="4629716"/>
                  <a:pt x="9513242" y="4600073"/>
                </a:cubicBezTo>
                <a:cubicBezTo>
                  <a:pt x="9548605" y="4559509"/>
                  <a:pt x="9603261" y="4522454"/>
                  <a:pt x="9617498" y="4476430"/>
                </a:cubicBezTo>
                <a:cubicBezTo>
                  <a:pt x="9669394" y="4310276"/>
                  <a:pt x="9781460" y="4189364"/>
                  <a:pt x="9949094" y="4095364"/>
                </a:cubicBezTo>
                <a:cubicBezTo>
                  <a:pt x="9997318" y="4068452"/>
                  <a:pt x="10029007" y="4019306"/>
                  <a:pt x="10094686" y="4011507"/>
                </a:cubicBezTo>
                <a:cubicBezTo>
                  <a:pt x="10240735" y="3994345"/>
                  <a:pt x="10194808" y="3860171"/>
                  <a:pt x="10271967" y="3800497"/>
                </a:cubicBezTo>
                <a:cubicBezTo>
                  <a:pt x="10286662" y="3789184"/>
                  <a:pt x="10299980" y="3766953"/>
                  <a:pt x="10297226" y="3751742"/>
                </a:cubicBezTo>
                <a:cubicBezTo>
                  <a:pt x="10293091" y="3729898"/>
                  <a:pt x="10275639" y="3709227"/>
                  <a:pt x="10260943" y="3689723"/>
                </a:cubicBezTo>
                <a:cubicBezTo>
                  <a:pt x="10245786" y="3670222"/>
                  <a:pt x="10222825" y="3653061"/>
                  <a:pt x="10233847" y="3627319"/>
                </a:cubicBezTo>
                <a:cubicBezTo>
                  <a:pt x="10238437" y="3616788"/>
                  <a:pt x="10235225" y="3580125"/>
                  <a:pt x="10269209" y="3608986"/>
                </a:cubicBezTo>
                <a:cubicBezTo>
                  <a:pt x="10362443" y="3688165"/>
                  <a:pt x="10416637" y="3613279"/>
                  <a:pt x="10496550" y="3577393"/>
                </a:cubicBezTo>
                <a:cubicBezTo>
                  <a:pt x="10432253" y="3540340"/>
                  <a:pt x="10374383" y="3514208"/>
                  <a:pt x="10364738" y="3458823"/>
                </a:cubicBezTo>
                <a:cubicBezTo>
                  <a:pt x="10344991" y="3344542"/>
                  <a:pt x="10260485" y="3292277"/>
                  <a:pt x="10132346" y="3282137"/>
                </a:cubicBezTo>
                <a:cubicBezTo>
                  <a:pt x="10179650" y="3171757"/>
                  <a:pt x="10179650" y="3171757"/>
                  <a:pt x="10026712" y="3156543"/>
                </a:cubicBezTo>
                <a:cubicBezTo>
                  <a:pt x="10085499" y="3086337"/>
                  <a:pt x="10085499" y="3068396"/>
                  <a:pt x="10014312" y="3044213"/>
                </a:cubicBezTo>
                <a:cubicBezTo>
                  <a:pt x="9945880" y="3021201"/>
                  <a:pt x="9870100" y="3013401"/>
                  <a:pt x="9806718" y="2977907"/>
                </a:cubicBezTo>
                <a:cubicBezTo>
                  <a:pt x="9865047" y="2888199"/>
                  <a:pt x="9881580" y="2784060"/>
                  <a:pt x="10001912" y="2740374"/>
                </a:cubicBezTo>
                <a:cubicBezTo>
                  <a:pt x="10020741" y="2733743"/>
                  <a:pt x="10033600" y="2706830"/>
                  <a:pt x="10021662" y="2691231"/>
                </a:cubicBezTo>
                <a:cubicBezTo>
                  <a:pt x="9978030" y="2634675"/>
                  <a:pt x="10040492" y="2527414"/>
                  <a:pt x="9904546" y="2515322"/>
                </a:cubicBezTo>
                <a:cubicBezTo>
                  <a:pt x="9887552" y="2514152"/>
                  <a:pt x="9871936" y="2502450"/>
                  <a:pt x="9885256" y="2487240"/>
                </a:cubicBezTo>
                <a:cubicBezTo>
                  <a:pt x="9931184" y="2434196"/>
                  <a:pt x="9875611" y="2437706"/>
                  <a:pt x="9842085" y="2431074"/>
                </a:cubicBezTo>
                <a:cubicBezTo>
                  <a:pt x="9801668" y="2422884"/>
                  <a:pt x="9755740" y="2446287"/>
                  <a:pt x="9718078" y="2417424"/>
                </a:cubicBezTo>
                <a:cubicBezTo>
                  <a:pt x="9726806" y="2386999"/>
                  <a:pt x="9759413" y="2387390"/>
                  <a:pt x="9782378" y="2377641"/>
                </a:cubicBezTo>
                <a:cubicBezTo>
                  <a:pt x="9849430" y="2349558"/>
                  <a:pt x="9904086" y="2316013"/>
                  <a:pt x="9907302" y="2243078"/>
                </a:cubicBezTo>
                <a:cubicBezTo>
                  <a:pt x="9909596" y="2184182"/>
                  <a:pt x="9916946" y="2132305"/>
                  <a:pt x="9824171" y="2114365"/>
                </a:cubicBezTo>
                <a:cubicBezTo>
                  <a:pt x="9785593" y="2106953"/>
                  <a:pt x="9796616" y="2064440"/>
                  <a:pt x="9818662" y="2043377"/>
                </a:cubicBezTo>
                <a:cubicBezTo>
                  <a:pt x="9858160" y="2005933"/>
                  <a:pt x="9890766" y="1956008"/>
                  <a:pt x="9958740" y="1952499"/>
                </a:cubicBezTo>
                <a:cubicBezTo>
                  <a:pt x="10000075" y="1950158"/>
                  <a:pt x="10031764" y="1934556"/>
                  <a:pt x="10064374" y="1916615"/>
                </a:cubicBezTo>
                <a:cubicBezTo>
                  <a:pt x="10087795" y="1903743"/>
                  <a:pt x="10115810" y="1892823"/>
                  <a:pt x="10113055" y="1865131"/>
                </a:cubicBezTo>
                <a:cubicBezTo>
                  <a:pt x="10110302" y="1838607"/>
                  <a:pt x="10083203" y="1827686"/>
                  <a:pt x="10055646" y="1822227"/>
                </a:cubicBezTo>
                <a:cubicBezTo>
                  <a:pt x="9963792" y="1804675"/>
                  <a:pt x="9877448" y="1778933"/>
                  <a:pt x="9800748" y="1720036"/>
                </a:cubicBezTo>
                <a:cubicBezTo>
                  <a:pt x="9851726" y="1688834"/>
                  <a:pt x="9900410" y="1666211"/>
                  <a:pt x="9938071" y="1634617"/>
                </a:cubicBezTo>
                <a:cubicBezTo>
                  <a:pt x="10029007" y="1558172"/>
                  <a:pt x="9258802" y="1317517"/>
                  <a:pt x="9220224" y="1231709"/>
                </a:cubicBezTo>
                <a:cubicBezTo>
                  <a:pt x="9208284" y="1205187"/>
                  <a:pt x="9167410" y="1177883"/>
                  <a:pt x="9133419" y="1170083"/>
                </a:cubicBezTo>
                <a:cubicBezTo>
                  <a:pt x="8974052" y="1133420"/>
                  <a:pt x="8835810" y="1051123"/>
                  <a:pt x="8672768" y="1020699"/>
                </a:cubicBezTo>
                <a:cubicBezTo>
                  <a:pt x="8518912" y="991837"/>
                  <a:pt x="8367350" y="953222"/>
                  <a:pt x="8198797" y="915000"/>
                </a:cubicBezTo>
                <a:cubicBezTo>
                  <a:pt x="8302134" y="819048"/>
                  <a:pt x="8485382" y="830361"/>
                  <a:pt x="8528095" y="691898"/>
                </a:cubicBezTo>
                <a:cubicBezTo>
                  <a:pt x="8361379" y="656013"/>
                  <a:pt x="8185937" y="696968"/>
                  <a:pt x="8025190" y="640021"/>
                </a:cubicBezTo>
                <a:cubicBezTo>
                  <a:pt x="8011411" y="634954"/>
                  <a:pt x="7992579" y="640021"/>
                  <a:pt x="7976047" y="641584"/>
                </a:cubicBezTo>
                <a:cubicBezTo>
                  <a:pt x="7644909" y="672005"/>
                  <a:pt x="7315149" y="645484"/>
                  <a:pt x="6988604" y="607260"/>
                </a:cubicBezTo>
                <a:cubicBezTo>
                  <a:pt x="6518305" y="552656"/>
                  <a:pt x="6046170" y="517941"/>
                  <a:pt x="5573116" y="493368"/>
                </a:cubicBezTo>
                <a:cubicBezTo>
                  <a:pt x="5182272" y="473086"/>
                  <a:pt x="4790511" y="464116"/>
                  <a:pt x="4401503" y="425112"/>
                </a:cubicBezTo>
                <a:cubicBezTo>
                  <a:pt x="3985401" y="383379"/>
                  <a:pt x="3569756" y="336184"/>
                  <a:pt x="3154109" y="292499"/>
                </a:cubicBezTo>
                <a:cubicBezTo>
                  <a:pt x="3135280" y="290549"/>
                  <a:pt x="3114499" y="284406"/>
                  <a:pt x="3094406" y="283966"/>
                </a:cubicBezTo>
                <a:close/>
                <a:moveTo>
                  <a:pt x="0" y="0"/>
                </a:moveTo>
                <a:lnTo>
                  <a:pt x="12192000" y="0"/>
                </a:lnTo>
                <a:lnTo>
                  <a:pt x="12192000" y="6858000"/>
                </a:lnTo>
                <a:lnTo>
                  <a:pt x="0" y="6858000"/>
                </a:lnTo>
                <a:close/>
              </a:path>
            </a:pathLst>
          </a:custGeom>
          <a:solidFill>
            <a:schemeClr val="lt2">
              <a:alpha val="4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pic>
        <p:nvPicPr>
          <p:cNvPr id="86" name="Google Shape;86;p13"/>
          <p:cNvPicPr preferRelativeResize="0"/>
          <p:nvPr/>
        </p:nvPicPr>
        <p:blipFill rotWithShape="1">
          <a:blip r:embed="rId3">
            <a:alphaModFix/>
          </a:blip>
          <a:srcRect b="0" l="0" r="0" t="0"/>
          <a:stretch/>
        </p:blipFill>
        <p:spPr>
          <a:xfrm>
            <a:off x="3841844" y="1369437"/>
            <a:ext cx="4768755" cy="3771107"/>
          </a:xfrm>
          <a:prstGeom prst="rect">
            <a:avLst/>
          </a:prstGeom>
          <a:noFill/>
          <a:ln>
            <a:noFill/>
          </a:ln>
        </p:spPr>
      </p:pic>
      <p:sp>
        <p:nvSpPr>
          <p:cNvPr id="87" name="Google Shape;87;p13"/>
          <p:cNvSpPr txBox="1"/>
          <p:nvPr/>
        </p:nvSpPr>
        <p:spPr>
          <a:xfrm>
            <a:off x="345477" y="5405795"/>
            <a:ext cx="6089189" cy="1477328"/>
          </a:xfrm>
          <a:prstGeom prst="rect">
            <a:avLst/>
          </a:prstGeom>
          <a:noFill/>
          <a:ln>
            <a:noFill/>
          </a:ln>
        </p:spPr>
        <p:txBody>
          <a:bodyPr anchorCtr="0" anchor="t" bIns="45700" lIns="91425" spcFirstLastPara="1" rIns="91425" wrap="square" tIns="45700">
            <a:spAutoFit/>
          </a:bodyPr>
          <a:lstStyle/>
          <a:p>
            <a:pPr indent="0" lvl="0" marL="146952" marR="0" rtl="0" algn="l">
              <a:spcBef>
                <a:spcPts val="0"/>
              </a:spcBef>
              <a:spcAft>
                <a:spcPts val="0"/>
              </a:spcAft>
              <a:buNone/>
            </a:pPr>
            <a:r>
              <a:rPr b="1" i="0" lang="en-US" sz="1800" u="none" cap="none" strike="noStrike">
                <a:solidFill>
                  <a:srgbClr val="231F20"/>
                </a:solidFill>
                <a:latin typeface="Georgia"/>
                <a:ea typeface="Georgia"/>
                <a:cs typeface="Georgia"/>
                <a:sym typeface="Georgia"/>
              </a:rPr>
              <a:t>Telephone: W </a:t>
            </a:r>
            <a:r>
              <a:rPr b="0" i="0" lang="en-US" sz="1800" u="none" cap="none" strike="noStrike">
                <a:solidFill>
                  <a:srgbClr val="231F20"/>
                </a:solidFill>
                <a:latin typeface="Georgia"/>
                <a:ea typeface="Georgia"/>
                <a:cs typeface="Georgia"/>
                <a:sym typeface="Georgia"/>
              </a:rPr>
              <a:t>(402) 915-3007  </a:t>
            </a:r>
            <a:r>
              <a:rPr b="1" i="0" lang="en-US" sz="1800" u="none" cap="none" strike="noStrike">
                <a:solidFill>
                  <a:srgbClr val="231F20"/>
                </a:solidFill>
                <a:latin typeface="Georgia"/>
                <a:ea typeface="Georgia"/>
                <a:cs typeface="Georgia"/>
                <a:sym typeface="Georgia"/>
              </a:rPr>
              <a:t>M </a:t>
            </a:r>
            <a:r>
              <a:rPr b="0" i="0" lang="en-US" sz="1800" u="none" cap="none" strike="noStrike">
                <a:solidFill>
                  <a:srgbClr val="231F20"/>
                </a:solidFill>
                <a:latin typeface="Georgia"/>
                <a:ea typeface="Georgia"/>
                <a:cs typeface="Georgia"/>
                <a:sym typeface="Georgia"/>
              </a:rPr>
              <a:t>(308) 325-2832 </a:t>
            </a:r>
            <a:endParaRPr b="0" i="0" sz="1800" u="none" cap="none" strike="noStrike">
              <a:solidFill>
                <a:schemeClr val="dk1"/>
              </a:solidFill>
              <a:latin typeface="Calibri"/>
              <a:ea typeface="Calibri"/>
              <a:cs typeface="Calibri"/>
              <a:sym typeface="Calibri"/>
            </a:endParaRPr>
          </a:p>
          <a:p>
            <a:pPr indent="0" lvl="0" marL="151232" marR="0" rtl="0" algn="l">
              <a:spcBef>
                <a:spcPts val="40"/>
              </a:spcBef>
              <a:spcAft>
                <a:spcPts val="0"/>
              </a:spcAft>
              <a:buNone/>
            </a:pPr>
            <a:r>
              <a:rPr b="1" i="0" lang="en-US" sz="1800" u="none" cap="none" strike="noStrike">
                <a:solidFill>
                  <a:srgbClr val="231F20"/>
                </a:solidFill>
                <a:latin typeface="Georgia"/>
                <a:ea typeface="Georgia"/>
                <a:cs typeface="Georgia"/>
                <a:sym typeface="Georgia"/>
              </a:rPr>
              <a:t>E-mail: </a:t>
            </a:r>
            <a:r>
              <a:rPr b="0" i="0" lang="en-US" sz="1800" u="none" cap="none" strike="noStrike">
                <a:solidFill>
                  <a:srgbClr val="231F20"/>
                </a:solidFill>
                <a:latin typeface="Georgia"/>
                <a:ea typeface="Georgia"/>
                <a:cs typeface="Georgia"/>
                <a:sym typeface="Georgia"/>
              </a:rPr>
              <a:t>Teri@envisionsuccessinc.com </a:t>
            </a:r>
            <a:endParaRPr b="0" i="0" sz="1800" u="none" cap="none" strike="noStrike">
              <a:solidFill>
                <a:schemeClr val="dk1"/>
              </a:solidFill>
              <a:latin typeface="Calibri"/>
              <a:ea typeface="Calibri"/>
              <a:cs typeface="Calibri"/>
              <a:sym typeface="Calibri"/>
            </a:endParaRPr>
          </a:p>
          <a:p>
            <a:pPr indent="0" lvl="0" marL="143142" marR="0" rtl="0" algn="l">
              <a:spcBef>
                <a:spcPts val="40"/>
              </a:spcBef>
              <a:spcAft>
                <a:spcPts val="0"/>
              </a:spcAft>
              <a:buNone/>
            </a:pPr>
            <a:r>
              <a:rPr b="1" i="0" lang="en-US" sz="1800" u="none" cap="none" strike="noStrike">
                <a:solidFill>
                  <a:srgbClr val="231F20"/>
                </a:solidFill>
                <a:latin typeface="Georgia"/>
                <a:ea typeface="Georgia"/>
                <a:cs typeface="Georgia"/>
                <a:sym typeface="Georgia"/>
              </a:rPr>
              <a:t>Website: </a:t>
            </a:r>
            <a:r>
              <a:rPr b="0" i="0" lang="en-US" sz="1800" u="none" cap="none" strike="noStrike">
                <a:solidFill>
                  <a:srgbClr val="231F20"/>
                </a:solidFill>
                <a:latin typeface="Georgia"/>
                <a:ea typeface="Georgia"/>
                <a:cs typeface="Georgia"/>
                <a:sym typeface="Georgia"/>
              </a:rPr>
              <a:t>envisionsuccessinc.com</a:t>
            </a:r>
            <a:endParaRPr b="0" i="0" sz="18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br>
              <a:rPr b="0" i="0" lang="en-US" sz="1800" u="none" cap="none" strike="noStrike">
                <a:solidFill>
                  <a:schemeClr val="dk1"/>
                </a:solidFill>
                <a:latin typeface="Calibri"/>
                <a:ea typeface="Calibri"/>
                <a:cs typeface="Calibri"/>
                <a:sym typeface="Calibri"/>
              </a:rPr>
            </a:br>
            <a:endParaRPr sz="1800">
              <a:solidFill>
                <a:schemeClr val="dk1"/>
              </a:solidFill>
              <a:latin typeface="Calibri"/>
              <a:ea typeface="Calibri"/>
              <a:cs typeface="Calibri"/>
              <a:sym typeface="Calibri"/>
            </a:endParaRPr>
          </a:p>
        </p:txBody>
      </p:sp>
      <p:sp>
        <p:nvSpPr>
          <p:cNvPr id="88" name="Google Shape;88;p13"/>
          <p:cNvSpPr txBox="1"/>
          <p:nvPr/>
        </p:nvSpPr>
        <p:spPr>
          <a:xfrm>
            <a:off x="7180440" y="5367777"/>
            <a:ext cx="3572353"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chemeClr val="dk1"/>
                </a:solidFill>
                <a:latin typeface="Calibri"/>
                <a:ea typeface="Calibri"/>
                <a:cs typeface="Calibri"/>
                <a:sym typeface="Calibri"/>
              </a:rPr>
              <a:t>Teri</a:t>
            </a:r>
            <a:r>
              <a:rPr lang="en-US" sz="1800">
                <a:solidFill>
                  <a:schemeClr val="dk1"/>
                </a:solidFill>
                <a:latin typeface="Calibri"/>
                <a:ea typeface="Calibri"/>
                <a:cs typeface="Calibri"/>
                <a:sym typeface="Calibri"/>
              </a:rPr>
              <a:t> </a:t>
            </a:r>
            <a:r>
              <a:rPr lang="en-US" sz="3600">
                <a:solidFill>
                  <a:schemeClr val="dk1"/>
                </a:solidFill>
                <a:latin typeface="Calibri"/>
                <a:ea typeface="Calibri"/>
                <a:cs typeface="Calibri"/>
                <a:sym typeface="Calibri"/>
              </a:rPr>
              <a:t>K Whittington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2" name="Shape 172"/>
        <p:cNvGrpSpPr/>
        <p:nvPr/>
      </p:nvGrpSpPr>
      <p:grpSpPr>
        <a:xfrm>
          <a:off x="0" y="0"/>
          <a:ext cx="0" cy="0"/>
          <a:chOff x="0" y="0"/>
          <a:chExt cx="0" cy="0"/>
        </a:xfrm>
      </p:grpSpPr>
      <p:sp>
        <p:nvSpPr>
          <p:cNvPr id="173" name="Google Shape;173;p22"/>
          <p:cNvSpPr/>
          <p:nvPr/>
        </p:nvSpPr>
        <p:spPr>
          <a:xfrm>
            <a:off x="0"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4" name="Google Shape;174;p22"/>
          <p:cNvSpPr/>
          <p:nvPr/>
        </p:nvSpPr>
        <p:spPr>
          <a:xfrm flipH="1">
            <a:off x="0" y="0"/>
            <a:ext cx="5962785" cy="6858000"/>
          </a:xfrm>
          <a:custGeom>
            <a:rect b="b" l="l" r="r" t="t"/>
            <a:pathLst>
              <a:path extrusionOk="0" h="6858000" w="5962785">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lt2">
              <a:alpha val="4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75" name="Google Shape;175;p22"/>
          <p:cNvSpPr txBox="1"/>
          <p:nvPr>
            <p:ph type="title"/>
          </p:nvPr>
        </p:nvSpPr>
        <p:spPr>
          <a:xfrm>
            <a:off x="838201" y="643467"/>
            <a:ext cx="3888526" cy="1800526"/>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700"/>
              <a:buFont typeface="Calibri"/>
              <a:buNone/>
            </a:pPr>
            <a:r>
              <a:rPr b="1" lang="en-US" sz="3700"/>
              <a:t>TWO KEY PERSPECTIVES AND OBSERVATIONS</a:t>
            </a:r>
            <a:endParaRPr/>
          </a:p>
        </p:txBody>
      </p:sp>
      <p:sp>
        <p:nvSpPr>
          <p:cNvPr id="176" name="Google Shape;176;p22"/>
          <p:cNvSpPr txBox="1"/>
          <p:nvPr>
            <p:ph idx="1" type="body"/>
          </p:nvPr>
        </p:nvSpPr>
        <p:spPr>
          <a:xfrm>
            <a:off x="838201" y="2377440"/>
            <a:ext cx="3888528" cy="2185851"/>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000"/>
              <a:buNone/>
            </a:pPr>
            <a:r>
              <a:t/>
            </a:r>
            <a:endParaRPr sz="2000"/>
          </a:p>
          <a:p>
            <a:pPr indent="-228600" lvl="0" marL="228600" rtl="0" algn="l">
              <a:lnSpc>
                <a:spcPct val="90000"/>
              </a:lnSpc>
              <a:spcBef>
                <a:spcPts val="1000"/>
              </a:spcBef>
              <a:spcAft>
                <a:spcPts val="0"/>
              </a:spcAft>
              <a:buClr>
                <a:schemeClr val="dk1"/>
              </a:buClr>
              <a:buSzPts val="2400"/>
              <a:buChar char="•"/>
            </a:pPr>
            <a:r>
              <a:rPr lang="en-US" sz="2400"/>
              <a:t>OBSERVATION #1: </a:t>
            </a:r>
            <a:endParaRPr/>
          </a:p>
          <a:p>
            <a:pPr indent="-228600" lvl="1" marL="685800" rtl="0" algn="l">
              <a:lnSpc>
                <a:spcPct val="90000"/>
              </a:lnSpc>
              <a:spcBef>
                <a:spcPts val="500"/>
              </a:spcBef>
              <a:spcAft>
                <a:spcPts val="0"/>
              </a:spcAft>
              <a:buClr>
                <a:schemeClr val="dk1"/>
              </a:buClr>
              <a:buSzPts val="2400"/>
              <a:buChar char="•"/>
            </a:pPr>
            <a:r>
              <a:rPr b="1" i="1" lang="en-US"/>
              <a:t>The Pace Perspective</a:t>
            </a:r>
            <a:endParaRPr/>
          </a:p>
          <a:p>
            <a:pPr indent="-228600" lvl="0" marL="228600" rtl="0" algn="l">
              <a:lnSpc>
                <a:spcPct val="90000"/>
              </a:lnSpc>
              <a:spcBef>
                <a:spcPts val="1000"/>
              </a:spcBef>
              <a:spcAft>
                <a:spcPts val="0"/>
              </a:spcAft>
              <a:buClr>
                <a:schemeClr val="dk1"/>
              </a:buClr>
              <a:buSzPts val="2400"/>
              <a:buChar char="•"/>
            </a:pPr>
            <a:r>
              <a:rPr lang="en-US" sz="2400"/>
              <a:t>OBSERVATION #2: </a:t>
            </a:r>
            <a:endParaRPr/>
          </a:p>
          <a:p>
            <a:pPr indent="-228600" lvl="1" marL="685800" rtl="0" algn="l">
              <a:lnSpc>
                <a:spcPct val="90000"/>
              </a:lnSpc>
              <a:spcBef>
                <a:spcPts val="500"/>
              </a:spcBef>
              <a:spcAft>
                <a:spcPts val="0"/>
              </a:spcAft>
              <a:buClr>
                <a:schemeClr val="dk1"/>
              </a:buClr>
              <a:buSzPts val="2400"/>
              <a:buChar char="•"/>
            </a:pPr>
            <a:r>
              <a:rPr b="1" i="1" lang="en-US"/>
              <a:t>The Priority Perspective</a:t>
            </a:r>
            <a:endParaRPr/>
          </a:p>
        </p:txBody>
      </p:sp>
      <p:pic>
        <p:nvPicPr>
          <p:cNvPr descr="A white cartoon character looking through binoculars&#10;&#10;Description automatically generated" id="177" name="Google Shape;177;p22"/>
          <p:cNvPicPr preferRelativeResize="0"/>
          <p:nvPr/>
        </p:nvPicPr>
        <p:blipFill rotWithShape="1">
          <a:blip r:embed="rId3">
            <a:alphaModFix/>
          </a:blip>
          <a:srcRect b="0" l="0" r="0" t="0"/>
          <a:stretch/>
        </p:blipFill>
        <p:spPr>
          <a:xfrm>
            <a:off x="7204433" y="643234"/>
            <a:ext cx="3940653" cy="5599876"/>
          </a:xfrm>
          <a:prstGeom prst="rect">
            <a:avLst/>
          </a:prstGeom>
          <a:noFill/>
          <a:ln>
            <a:noFill/>
          </a:ln>
        </p:spPr>
      </p:pic>
      <p:pic>
        <p:nvPicPr>
          <p:cNvPr id="178" name="Google Shape;178;p22"/>
          <p:cNvPicPr preferRelativeResize="0"/>
          <p:nvPr/>
        </p:nvPicPr>
        <p:blipFill rotWithShape="1">
          <a:blip r:embed="rId4">
            <a:alphaModFix/>
          </a:blip>
          <a:srcRect b="0" l="0" r="0" t="0"/>
          <a:stretch/>
        </p:blipFill>
        <p:spPr>
          <a:xfrm>
            <a:off x="1445067" y="5168054"/>
            <a:ext cx="1536325" cy="542591"/>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2" name="Shape 182"/>
        <p:cNvGrpSpPr/>
        <p:nvPr/>
      </p:nvGrpSpPr>
      <p:grpSpPr>
        <a:xfrm>
          <a:off x="0" y="0"/>
          <a:ext cx="0" cy="0"/>
          <a:chOff x="0" y="0"/>
          <a:chExt cx="0" cy="0"/>
        </a:xfrm>
      </p:grpSpPr>
      <p:sp>
        <p:nvSpPr>
          <p:cNvPr id="183" name="Google Shape;183;p23"/>
          <p:cNvSpPr/>
          <p:nvPr/>
        </p:nvSpPr>
        <p:spPr>
          <a:xfrm>
            <a:off x="0" y="0"/>
            <a:ext cx="12191999" cy="68573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4" name="Google Shape;184;p23"/>
          <p:cNvSpPr txBox="1"/>
          <p:nvPr>
            <p:ph type="title"/>
          </p:nvPr>
        </p:nvSpPr>
        <p:spPr>
          <a:xfrm>
            <a:off x="589560" y="856180"/>
            <a:ext cx="4560584" cy="900129"/>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663300"/>
              </a:buClr>
              <a:buSzPts val="4000"/>
              <a:buFont typeface="Calibri"/>
              <a:buNone/>
            </a:pPr>
            <a:r>
              <a:rPr b="1" i="1" lang="en-US" sz="4000">
                <a:solidFill>
                  <a:srgbClr val="663300"/>
                </a:solidFill>
              </a:rPr>
              <a:t>PACE</a:t>
            </a:r>
            <a:endParaRPr/>
          </a:p>
        </p:txBody>
      </p:sp>
      <p:grpSp>
        <p:nvGrpSpPr>
          <p:cNvPr id="185" name="Google Shape;185;p23"/>
          <p:cNvGrpSpPr/>
          <p:nvPr/>
        </p:nvGrpSpPr>
        <p:grpSpPr>
          <a:xfrm>
            <a:off x="0" y="1083484"/>
            <a:ext cx="355196" cy="673460"/>
            <a:chOff x="0" y="823811"/>
            <a:chExt cx="355196" cy="673460"/>
          </a:xfrm>
        </p:grpSpPr>
        <p:sp>
          <p:nvSpPr>
            <p:cNvPr id="186" name="Google Shape;186;p23"/>
            <p:cNvSpPr/>
            <p:nvPr/>
          </p:nvSpPr>
          <p:spPr>
            <a:xfrm>
              <a:off x="0" y="823811"/>
              <a:ext cx="87363" cy="67346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7" name="Google Shape;187;p23"/>
            <p:cNvSpPr/>
            <p:nvPr/>
          </p:nvSpPr>
          <p:spPr>
            <a:xfrm>
              <a:off x="159341" y="823811"/>
              <a:ext cx="195855" cy="67346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188" name="Google Shape;188;p23"/>
          <p:cNvSpPr/>
          <p:nvPr/>
        </p:nvSpPr>
        <p:spPr>
          <a:xfrm flipH="1">
            <a:off x="665085" y="2090569"/>
            <a:ext cx="4297680" cy="27432"/>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9" name="Google Shape;189;p23"/>
          <p:cNvSpPr txBox="1"/>
          <p:nvPr>
            <p:ph idx="1" type="body"/>
          </p:nvPr>
        </p:nvSpPr>
        <p:spPr>
          <a:xfrm>
            <a:off x="590719" y="1756944"/>
            <a:ext cx="4559425" cy="4553147"/>
          </a:xfrm>
          <a:prstGeom prst="rect">
            <a:avLst/>
          </a:prstGeom>
          <a:noFill/>
          <a:ln cap="flat" cmpd="sng" w="9525">
            <a:solidFill>
              <a:srgbClr val="FF9900"/>
            </a:solidFill>
            <a:prstDash val="solid"/>
            <a:round/>
            <a:headEnd len="sm" w="sm" type="none"/>
            <a:tailEnd len="sm" w="sm" type="none"/>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Outgoing ⭢ Extroverted </a:t>
            </a:r>
            <a:endParaRPr/>
          </a:p>
          <a:p>
            <a:pPr indent="-228600" lvl="0" marL="228600" rtl="0" algn="l">
              <a:lnSpc>
                <a:spcPct val="90000"/>
              </a:lnSpc>
              <a:spcBef>
                <a:spcPts val="1000"/>
              </a:spcBef>
              <a:spcAft>
                <a:spcPts val="0"/>
              </a:spcAft>
              <a:buClr>
                <a:schemeClr val="dk1"/>
              </a:buClr>
              <a:buSzPts val="2800"/>
              <a:buChar char="•"/>
            </a:pPr>
            <a:r>
              <a:rPr lang="en-US"/>
              <a:t>Active ⭢ Dives In</a:t>
            </a:r>
            <a:endParaRPr/>
          </a:p>
          <a:p>
            <a:pPr indent="0" lvl="0" marL="0" rtl="0" algn="l">
              <a:lnSpc>
                <a:spcPct val="90000"/>
              </a:lnSpc>
              <a:spcBef>
                <a:spcPts val="1000"/>
              </a:spcBef>
              <a:spcAft>
                <a:spcPts val="0"/>
              </a:spcAft>
              <a:buClr>
                <a:srgbClr val="FF9900"/>
              </a:buClr>
              <a:buSzPts val="3600"/>
              <a:buNone/>
            </a:pPr>
            <a:r>
              <a:rPr b="1" lang="en-US" sz="3600">
                <a:solidFill>
                  <a:srgbClr val="FF9900"/>
                </a:solidFill>
              </a:rPr>
              <a:t>-------------------------------</a:t>
            </a:r>
            <a:endParaRPr/>
          </a:p>
          <a:p>
            <a:pPr indent="-228600" lvl="0" marL="228600" rtl="0" algn="l">
              <a:lnSpc>
                <a:spcPct val="90000"/>
              </a:lnSpc>
              <a:spcBef>
                <a:spcPts val="1000"/>
              </a:spcBef>
              <a:spcAft>
                <a:spcPts val="0"/>
              </a:spcAft>
              <a:buClr>
                <a:schemeClr val="dk1"/>
              </a:buClr>
              <a:buSzPts val="2800"/>
              <a:buChar char="•"/>
            </a:pPr>
            <a:r>
              <a:rPr lang="en-US"/>
              <a:t>Reserved ⭢Introverted </a:t>
            </a:r>
            <a:endParaRPr/>
          </a:p>
          <a:p>
            <a:pPr indent="-228600" lvl="0" marL="228600" rtl="0" algn="l">
              <a:lnSpc>
                <a:spcPct val="90000"/>
              </a:lnSpc>
              <a:spcBef>
                <a:spcPts val="1000"/>
              </a:spcBef>
              <a:spcAft>
                <a:spcPts val="0"/>
              </a:spcAft>
              <a:buClr>
                <a:schemeClr val="dk1"/>
              </a:buClr>
              <a:buSzPts val="2800"/>
              <a:buChar char="•"/>
            </a:pPr>
            <a:r>
              <a:rPr lang="en-US"/>
              <a:t>Passive ⭢Takes time Before Diving In</a:t>
            </a:r>
            <a:endParaRPr/>
          </a:p>
          <a:p>
            <a:pPr indent="-101600" lvl="0" marL="228600" rtl="0" algn="l">
              <a:lnSpc>
                <a:spcPct val="90000"/>
              </a:lnSpc>
              <a:spcBef>
                <a:spcPts val="1000"/>
              </a:spcBef>
              <a:spcAft>
                <a:spcPts val="0"/>
              </a:spcAft>
              <a:buClr>
                <a:schemeClr val="dk1"/>
              </a:buClr>
              <a:buSzPts val="2000"/>
              <a:buNone/>
            </a:pPr>
            <a:r>
              <a:t/>
            </a:r>
            <a:endParaRPr sz="2000"/>
          </a:p>
          <a:p>
            <a:pPr indent="-101600" lvl="0" marL="228600" rtl="0" algn="l">
              <a:lnSpc>
                <a:spcPct val="90000"/>
              </a:lnSpc>
              <a:spcBef>
                <a:spcPts val="1000"/>
              </a:spcBef>
              <a:spcAft>
                <a:spcPts val="0"/>
              </a:spcAft>
              <a:buClr>
                <a:schemeClr val="dk1"/>
              </a:buClr>
              <a:buSzPts val="2000"/>
              <a:buNone/>
            </a:pPr>
            <a:r>
              <a:t/>
            </a:r>
            <a:endParaRPr sz="2000"/>
          </a:p>
        </p:txBody>
      </p:sp>
      <p:sp>
        <p:nvSpPr>
          <p:cNvPr id="190" name="Google Shape;190;p23"/>
          <p:cNvSpPr/>
          <p:nvPr/>
        </p:nvSpPr>
        <p:spPr>
          <a:xfrm flipH="1">
            <a:off x="10697670" y="0"/>
            <a:ext cx="1494330" cy="68580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1" name="Google Shape;191;p23"/>
          <p:cNvSpPr/>
          <p:nvPr/>
        </p:nvSpPr>
        <p:spPr>
          <a:xfrm>
            <a:off x="5685810" y="513853"/>
            <a:ext cx="6009366" cy="5834577"/>
          </a:xfrm>
          <a:prstGeom prst="rect">
            <a:avLst/>
          </a:prstGeom>
          <a:solidFill>
            <a:schemeClr val="lt1"/>
          </a:solidFill>
          <a:ln>
            <a:noFill/>
          </a:ln>
          <a:effectLst>
            <a:outerShdw blurRad="139700" rotWithShape="0" algn="t" dir="5400000" dist="127000">
              <a:srgbClr val="000000">
                <a:alpha val="1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A black circle with a white circle&#10;&#10;Description automatically generated" id="192" name="Google Shape;192;p23"/>
          <p:cNvPicPr preferRelativeResize="0"/>
          <p:nvPr/>
        </p:nvPicPr>
        <p:blipFill rotWithShape="1">
          <a:blip r:embed="rId3">
            <a:alphaModFix/>
          </a:blip>
          <a:srcRect b="5539" l="0" r="-3" t="5756"/>
          <a:stretch/>
        </p:blipFill>
        <p:spPr>
          <a:xfrm>
            <a:off x="5977788" y="799352"/>
            <a:ext cx="5425410" cy="5259296"/>
          </a:xfrm>
          <a:prstGeom prst="rect">
            <a:avLst/>
          </a:prstGeom>
          <a:noFill/>
          <a:ln>
            <a:noFill/>
          </a:ln>
        </p:spPr>
      </p:pic>
      <p:pic>
        <p:nvPicPr>
          <p:cNvPr id="193" name="Google Shape;193;p23"/>
          <p:cNvPicPr preferRelativeResize="0"/>
          <p:nvPr/>
        </p:nvPicPr>
        <p:blipFill rotWithShape="1">
          <a:blip r:embed="rId4">
            <a:alphaModFix/>
          </a:blip>
          <a:srcRect b="0" l="0" r="0" t="0"/>
          <a:stretch/>
        </p:blipFill>
        <p:spPr>
          <a:xfrm>
            <a:off x="665085" y="5521621"/>
            <a:ext cx="1533525" cy="537027"/>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9900"/>
        </a:solidFill>
      </p:bgPr>
    </p:bg>
    <p:spTree>
      <p:nvGrpSpPr>
        <p:cNvPr id="197" name="Shape 197"/>
        <p:cNvGrpSpPr/>
        <p:nvPr/>
      </p:nvGrpSpPr>
      <p:grpSpPr>
        <a:xfrm>
          <a:off x="0" y="0"/>
          <a:ext cx="0" cy="0"/>
          <a:chOff x="0" y="0"/>
          <a:chExt cx="0" cy="0"/>
        </a:xfrm>
      </p:grpSpPr>
      <p:sp>
        <p:nvSpPr>
          <p:cNvPr id="198" name="Google Shape;198;p24"/>
          <p:cNvSpPr/>
          <p:nvPr/>
        </p:nvSpPr>
        <p:spPr>
          <a:xfrm>
            <a:off x="0" y="0"/>
            <a:ext cx="12191999" cy="6857365"/>
          </a:xfrm>
          <a:prstGeom prst="rect">
            <a:avLst/>
          </a:prstGeom>
          <a:solidFill>
            <a:srgbClr val="FF99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9" name="Google Shape;199;p24"/>
          <p:cNvSpPr txBox="1"/>
          <p:nvPr>
            <p:ph type="title"/>
          </p:nvPr>
        </p:nvSpPr>
        <p:spPr>
          <a:xfrm>
            <a:off x="793662" y="386930"/>
            <a:ext cx="10066122" cy="1298448"/>
          </a:xfrm>
          <a:prstGeom prst="rect">
            <a:avLst/>
          </a:prstGeom>
          <a:solidFill>
            <a:srgbClr val="663300">
              <a:alpha val="14901"/>
            </a:srgbClr>
          </a:solid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663300"/>
              </a:buClr>
              <a:buSzPts val="5400"/>
              <a:buFont typeface="Calibri"/>
              <a:buNone/>
            </a:pPr>
            <a:r>
              <a:rPr b="1" i="1" lang="en-US" sz="5400">
                <a:solidFill>
                  <a:srgbClr val="663300"/>
                </a:solidFill>
                <a:latin typeface="Calibri"/>
                <a:ea typeface="Calibri"/>
                <a:cs typeface="Calibri"/>
                <a:sym typeface="Calibri"/>
              </a:rPr>
              <a:t>PRIORITY</a:t>
            </a:r>
            <a:endParaRPr/>
          </a:p>
        </p:txBody>
      </p:sp>
      <p:sp>
        <p:nvSpPr>
          <p:cNvPr id="200" name="Google Shape;200;p24"/>
          <p:cNvSpPr/>
          <p:nvPr/>
        </p:nvSpPr>
        <p:spPr>
          <a:xfrm rot="10800000">
            <a:off x="-2" y="1998845"/>
            <a:ext cx="11454595" cy="781699"/>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1" name="Google Shape;201;p24"/>
          <p:cNvSpPr/>
          <p:nvPr/>
        </p:nvSpPr>
        <p:spPr>
          <a:xfrm>
            <a:off x="0" y="2203079"/>
            <a:ext cx="11383362" cy="4267991"/>
          </a:xfrm>
          <a:prstGeom prst="rect">
            <a:avLst/>
          </a:prstGeom>
          <a:solidFill>
            <a:schemeClr val="lt1"/>
          </a:solidFill>
          <a:ln>
            <a:noFill/>
          </a:ln>
          <a:effectLst>
            <a:outerShdw blurRad="139700" rotWithShape="0" algn="t" dir="5400000" dist="127000">
              <a:srgbClr val="000000">
                <a:alpha val="1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2" name="Google Shape;202;p24"/>
          <p:cNvSpPr txBox="1"/>
          <p:nvPr>
            <p:ph idx="2" type="body"/>
          </p:nvPr>
        </p:nvSpPr>
        <p:spPr>
          <a:xfrm>
            <a:off x="420799" y="2792151"/>
            <a:ext cx="3920382" cy="3148367"/>
          </a:xfrm>
          <a:prstGeom prst="rect">
            <a:avLst/>
          </a:prstGeom>
          <a:noFill/>
          <a:ln>
            <a:noFill/>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3600"/>
              <a:buChar char="•"/>
            </a:pPr>
            <a:r>
              <a:rPr lang="en-US" sz="3600"/>
              <a:t>Task  </a:t>
            </a:r>
            <a:endParaRPr/>
          </a:p>
          <a:p>
            <a:pPr indent="-228600" lvl="0" marL="228600" rtl="0" algn="l">
              <a:lnSpc>
                <a:spcPct val="90000"/>
              </a:lnSpc>
              <a:spcBef>
                <a:spcPts val="1000"/>
              </a:spcBef>
              <a:spcAft>
                <a:spcPts val="0"/>
              </a:spcAft>
              <a:buClr>
                <a:schemeClr val="dk1"/>
              </a:buClr>
              <a:buSzPts val="3600"/>
              <a:buChar char="•"/>
            </a:pPr>
            <a:r>
              <a:rPr lang="en-US" sz="3600"/>
              <a:t>Get Things Done</a:t>
            </a:r>
            <a:endParaRPr/>
          </a:p>
          <a:p>
            <a:pPr indent="-228600" lvl="0" marL="228600" rtl="0" algn="l">
              <a:lnSpc>
                <a:spcPct val="90000"/>
              </a:lnSpc>
              <a:spcBef>
                <a:spcPts val="1000"/>
              </a:spcBef>
              <a:spcAft>
                <a:spcPts val="0"/>
              </a:spcAft>
              <a:buClr>
                <a:schemeClr val="dk1"/>
              </a:buClr>
              <a:buSzPts val="3600"/>
              <a:buChar char="•"/>
            </a:pPr>
            <a:r>
              <a:rPr lang="en-US" sz="3600"/>
              <a:t>Accomplishment</a:t>
            </a:r>
            <a:endParaRPr/>
          </a:p>
          <a:p>
            <a:pPr indent="0" lvl="0" marL="0" rtl="0" algn="l">
              <a:lnSpc>
                <a:spcPct val="90000"/>
              </a:lnSpc>
              <a:spcBef>
                <a:spcPts val="1000"/>
              </a:spcBef>
              <a:spcAft>
                <a:spcPts val="0"/>
              </a:spcAft>
              <a:buClr>
                <a:schemeClr val="dk1"/>
              </a:buClr>
              <a:buSzPts val="1600"/>
              <a:buNone/>
            </a:pPr>
            <a:r>
              <a:t/>
            </a:r>
            <a:endParaRPr sz="1600"/>
          </a:p>
          <a:p>
            <a:pPr indent="127000" lvl="0" marL="0" rtl="0" algn="l">
              <a:lnSpc>
                <a:spcPct val="90000"/>
              </a:lnSpc>
              <a:spcBef>
                <a:spcPts val="1000"/>
              </a:spcBef>
              <a:spcAft>
                <a:spcPts val="0"/>
              </a:spcAft>
              <a:buClr>
                <a:schemeClr val="dk1"/>
              </a:buClr>
              <a:buSzPts val="2000"/>
              <a:buNone/>
            </a:pPr>
            <a:r>
              <a:t/>
            </a:r>
            <a:endParaRPr sz="2000"/>
          </a:p>
        </p:txBody>
      </p:sp>
      <p:pic>
        <p:nvPicPr>
          <p:cNvPr descr="A black circle with a white circle&#10;&#10;Description automatically generated" id="203" name="Google Shape;203;p24"/>
          <p:cNvPicPr preferRelativeResize="0"/>
          <p:nvPr>
            <p:ph idx="1" type="body"/>
          </p:nvPr>
        </p:nvPicPr>
        <p:blipFill rotWithShape="1">
          <a:blip r:embed="rId3">
            <a:alphaModFix/>
          </a:blip>
          <a:srcRect b="0" l="0" r="0" t="0"/>
          <a:stretch/>
        </p:blipFill>
        <p:spPr>
          <a:xfrm>
            <a:off x="4429287" y="2401771"/>
            <a:ext cx="3037426" cy="3714244"/>
          </a:xfrm>
          <a:prstGeom prst="rect">
            <a:avLst/>
          </a:prstGeom>
          <a:noFill/>
          <a:ln>
            <a:noFill/>
          </a:ln>
        </p:spPr>
      </p:pic>
      <p:sp>
        <p:nvSpPr>
          <p:cNvPr id="204" name="Google Shape;204;p24"/>
          <p:cNvSpPr/>
          <p:nvPr/>
        </p:nvSpPr>
        <p:spPr>
          <a:xfrm rot="5400000">
            <a:off x="11228040" y="2313027"/>
            <a:ext cx="781700" cy="152382"/>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205" name="Google Shape;205;p24"/>
          <p:cNvPicPr preferRelativeResize="0"/>
          <p:nvPr/>
        </p:nvPicPr>
        <p:blipFill rotWithShape="1">
          <a:blip r:embed="rId4">
            <a:alphaModFix/>
          </a:blip>
          <a:srcRect b="0" l="0" r="0" t="0"/>
          <a:stretch/>
        </p:blipFill>
        <p:spPr>
          <a:xfrm>
            <a:off x="9201127" y="5844553"/>
            <a:ext cx="1533525" cy="542925"/>
          </a:xfrm>
          <a:prstGeom prst="rect">
            <a:avLst/>
          </a:prstGeom>
          <a:noFill/>
          <a:ln>
            <a:noFill/>
          </a:ln>
        </p:spPr>
      </p:pic>
      <p:sp>
        <p:nvSpPr>
          <p:cNvPr id="206" name="Google Shape;206;p24"/>
          <p:cNvSpPr txBox="1"/>
          <p:nvPr/>
        </p:nvSpPr>
        <p:spPr>
          <a:xfrm>
            <a:off x="7850817" y="3086066"/>
            <a:ext cx="2563427" cy="1830758"/>
          </a:xfrm>
          <a:prstGeom prst="rect">
            <a:avLst/>
          </a:prstGeom>
          <a:noFill/>
          <a:ln>
            <a:noFill/>
          </a:ln>
        </p:spPr>
        <p:txBody>
          <a:bodyPr anchorCtr="0" anchor="t" bIns="45700" lIns="91425" spcFirstLastPara="1" rIns="91425" wrap="square" tIns="45700">
            <a:spAutoFit/>
          </a:bodyPr>
          <a:lstStyle/>
          <a:p>
            <a:pPr indent="-228600" lvl="0" marL="228600" marR="0" rtl="0" algn="l">
              <a:lnSpc>
                <a:spcPct val="90000"/>
              </a:lnSpc>
              <a:spcBef>
                <a:spcPts val="0"/>
              </a:spcBef>
              <a:spcAft>
                <a:spcPts val="0"/>
              </a:spcAft>
              <a:buClr>
                <a:srgbClr val="000000"/>
              </a:buClr>
              <a:buSzPts val="3600"/>
              <a:buFont typeface="Arial"/>
              <a:buChar char="•"/>
            </a:pPr>
            <a:r>
              <a:rPr b="0" i="0" lang="en-US" sz="3600" u="none" cap="none" strike="noStrike">
                <a:solidFill>
                  <a:srgbClr val="000000"/>
                </a:solidFill>
                <a:latin typeface="Calibri"/>
                <a:ea typeface="Calibri"/>
                <a:cs typeface="Calibri"/>
                <a:sym typeface="Calibri"/>
              </a:rPr>
              <a:t>People </a:t>
            </a:r>
            <a:endParaRPr/>
          </a:p>
          <a:p>
            <a:pPr indent="-228600" lvl="0" marL="228600" marR="0" rtl="0" algn="l">
              <a:lnSpc>
                <a:spcPct val="90000"/>
              </a:lnSpc>
              <a:spcBef>
                <a:spcPts val="1000"/>
              </a:spcBef>
              <a:spcAft>
                <a:spcPts val="0"/>
              </a:spcAft>
              <a:buClr>
                <a:srgbClr val="000000"/>
              </a:buClr>
              <a:buSzPts val="3600"/>
              <a:buFont typeface="Arial"/>
              <a:buChar char="•"/>
            </a:pPr>
            <a:r>
              <a:rPr b="0" i="0" lang="en-US" sz="3600" u="none" cap="none" strike="noStrike">
                <a:solidFill>
                  <a:srgbClr val="000000"/>
                </a:solidFill>
                <a:latin typeface="Calibri"/>
                <a:ea typeface="Calibri"/>
                <a:cs typeface="Calibri"/>
                <a:sym typeface="Calibri"/>
              </a:rPr>
              <a:t>Feelings</a:t>
            </a:r>
            <a:endParaRPr/>
          </a:p>
          <a:p>
            <a:pPr indent="-228600" lvl="0" marL="228600" marR="0" rtl="0" algn="l">
              <a:lnSpc>
                <a:spcPct val="90000"/>
              </a:lnSpc>
              <a:spcBef>
                <a:spcPts val="1000"/>
              </a:spcBef>
              <a:spcAft>
                <a:spcPts val="0"/>
              </a:spcAft>
              <a:buClr>
                <a:srgbClr val="000000"/>
              </a:buClr>
              <a:buSzPts val="3500"/>
              <a:buFont typeface="Arial"/>
              <a:buChar char="•"/>
            </a:pPr>
            <a:r>
              <a:rPr b="0" i="0" lang="en-US" sz="3500" u="none" cap="none" strike="noStrike">
                <a:solidFill>
                  <a:srgbClr val="000000"/>
                </a:solidFill>
                <a:latin typeface="Calibri"/>
                <a:ea typeface="Calibri"/>
                <a:cs typeface="Calibri"/>
                <a:sym typeface="Calibri"/>
              </a:rPr>
              <a:t>Interactions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25"/>
          <p:cNvSpPr txBox="1"/>
          <p:nvPr>
            <p:ph type="title"/>
          </p:nvPr>
        </p:nvSpPr>
        <p:spPr>
          <a:xfrm>
            <a:off x="838200" y="365125"/>
            <a:ext cx="10515600" cy="1325563"/>
          </a:xfrm>
          <a:prstGeom prst="rect">
            <a:avLst/>
          </a:prstGeom>
          <a:solidFill>
            <a:srgbClr val="F4B081"/>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663300"/>
              </a:buClr>
              <a:buSzPts val="4400"/>
              <a:buFont typeface="Calibri"/>
              <a:buNone/>
            </a:pPr>
            <a:r>
              <a:rPr b="1" lang="en-US">
                <a:solidFill>
                  <a:srgbClr val="663300"/>
                </a:solidFill>
              </a:rPr>
              <a:t>DISC MODEL </a:t>
            </a:r>
            <a:endParaRPr/>
          </a:p>
        </p:txBody>
      </p:sp>
      <p:pic>
        <p:nvPicPr>
          <p:cNvPr descr="A circular diagram with different colored circles&#10;&#10;Description automatically generated" id="212" name="Google Shape;212;p25"/>
          <p:cNvPicPr preferRelativeResize="0"/>
          <p:nvPr>
            <p:ph idx="1" type="body"/>
          </p:nvPr>
        </p:nvPicPr>
        <p:blipFill rotWithShape="1">
          <a:blip r:embed="rId3">
            <a:alphaModFix/>
          </a:blip>
          <a:srcRect b="0" l="0" r="0" t="0"/>
          <a:stretch/>
        </p:blipFill>
        <p:spPr>
          <a:xfrm>
            <a:off x="3598333" y="1925605"/>
            <a:ext cx="4561163" cy="4567269"/>
          </a:xfrm>
          <a:prstGeom prst="rect">
            <a:avLst/>
          </a:prstGeom>
          <a:noFill/>
          <a:ln>
            <a:noFill/>
          </a:ln>
        </p:spPr>
      </p:pic>
      <p:pic>
        <p:nvPicPr>
          <p:cNvPr id="213" name="Google Shape;213;p25"/>
          <p:cNvPicPr preferRelativeResize="0"/>
          <p:nvPr/>
        </p:nvPicPr>
        <p:blipFill rotWithShape="1">
          <a:blip r:embed="rId4">
            <a:alphaModFix/>
          </a:blip>
          <a:srcRect b="0" l="0" r="0" t="0"/>
          <a:stretch/>
        </p:blipFill>
        <p:spPr>
          <a:xfrm>
            <a:off x="1139476" y="365125"/>
            <a:ext cx="1438261" cy="1325563"/>
          </a:xfrm>
          <a:prstGeom prst="rect">
            <a:avLst/>
          </a:prstGeom>
          <a:noFill/>
          <a:ln>
            <a:noFill/>
          </a:ln>
        </p:spPr>
      </p:pic>
      <p:pic>
        <p:nvPicPr>
          <p:cNvPr id="214" name="Google Shape;214;p25"/>
          <p:cNvPicPr preferRelativeResize="0"/>
          <p:nvPr/>
        </p:nvPicPr>
        <p:blipFill rotWithShape="1">
          <a:blip r:embed="rId4">
            <a:alphaModFix/>
          </a:blip>
          <a:srcRect b="0" l="0" r="0" t="0"/>
          <a:stretch/>
        </p:blipFill>
        <p:spPr>
          <a:xfrm>
            <a:off x="9993390" y="365124"/>
            <a:ext cx="1438261" cy="5913755"/>
          </a:xfrm>
          <a:prstGeom prst="rect">
            <a:avLst/>
          </a:prstGeom>
          <a:solidFill>
            <a:schemeClr val="accent2"/>
          </a:solidFill>
          <a:ln>
            <a:noFill/>
          </a:ln>
        </p:spPr>
      </p:pic>
      <p:pic>
        <p:nvPicPr>
          <p:cNvPr id="215" name="Google Shape;215;p25"/>
          <p:cNvPicPr preferRelativeResize="0"/>
          <p:nvPr/>
        </p:nvPicPr>
        <p:blipFill rotWithShape="1">
          <a:blip r:embed="rId5">
            <a:alphaModFix/>
          </a:blip>
          <a:srcRect b="0" l="0" r="0" t="0"/>
          <a:stretch/>
        </p:blipFill>
        <p:spPr>
          <a:xfrm>
            <a:off x="665085" y="5515723"/>
            <a:ext cx="1533525" cy="542925"/>
          </a:xfrm>
          <a:prstGeom prst="rect">
            <a:avLst/>
          </a:prstGeom>
          <a:noFill/>
          <a:ln>
            <a:noFill/>
          </a:ln>
        </p:spPr>
      </p:pic>
      <p:sp>
        <p:nvSpPr>
          <p:cNvPr id="216" name="Google Shape;216;p25"/>
          <p:cNvSpPr txBox="1"/>
          <p:nvPr/>
        </p:nvSpPr>
        <p:spPr>
          <a:xfrm>
            <a:off x="905933" y="2387600"/>
            <a:ext cx="1752600" cy="280076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3600">
                <a:solidFill>
                  <a:schemeClr val="dk1"/>
                </a:solidFill>
                <a:latin typeface="Calibri"/>
                <a:ea typeface="Calibri"/>
                <a:cs typeface="Calibri"/>
                <a:sym typeface="Calibri"/>
              </a:rPr>
              <a:t>!</a:t>
            </a:r>
            <a:endParaRPr/>
          </a:p>
          <a:p>
            <a:pPr indent="0" lvl="0" marL="0" marR="0" rtl="0" algn="ctr">
              <a:spcBef>
                <a:spcPts val="0"/>
              </a:spcBef>
              <a:spcAft>
                <a:spcPts val="0"/>
              </a:spcAft>
              <a:buNone/>
            </a:pPr>
            <a:r>
              <a:t/>
            </a:r>
            <a:endParaRPr sz="800">
              <a:solidFill>
                <a:schemeClr val="dk1"/>
              </a:solidFill>
              <a:latin typeface="Calibri"/>
              <a:ea typeface="Calibri"/>
              <a:cs typeface="Calibri"/>
              <a:sym typeface="Calibri"/>
            </a:endParaRPr>
          </a:p>
          <a:p>
            <a:pPr indent="0" lvl="0" marL="0" marR="0" rtl="0" algn="ctr">
              <a:spcBef>
                <a:spcPts val="0"/>
              </a:spcBef>
              <a:spcAft>
                <a:spcPts val="0"/>
              </a:spcAft>
              <a:buNone/>
            </a:pPr>
            <a:r>
              <a:rPr lang="en-US" sz="3600">
                <a:solidFill>
                  <a:schemeClr val="dk1"/>
                </a:solidFill>
                <a:latin typeface="DM Mono"/>
                <a:ea typeface="DM Mono"/>
                <a:cs typeface="DM Mono"/>
                <a:sym typeface="DM Mono"/>
              </a:rPr>
              <a:t>★</a:t>
            </a:r>
            <a:endParaRPr/>
          </a:p>
          <a:p>
            <a:pPr indent="0" lvl="0" marL="0" marR="0" rtl="0" algn="ctr">
              <a:spcBef>
                <a:spcPts val="0"/>
              </a:spcBef>
              <a:spcAft>
                <a:spcPts val="0"/>
              </a:spcAft>
              <a:buNone/>
            </a:pPr>
            <a:r>
              <a:t/>
            </a:r>
            <a:endParaRPr sz="800">
              <a:solidFill>
                <a:schemeClr val="dk1"/>
              </a:solidFill>
              <a:latin typeface="DM Mono"/>
              <a:ea typeface="DM Mono"/>
              <a:cs typeface="DM Mono"/>
              <a:sym typeface="DM Mono"/>
            </a:endParaRPr>
          </a:p>
          <a:p>
            <a:pPr indent="0" lvl="0" marL="0" marR="0" rtl="0" algn="ctr">
              <a:spcBef>
                <a:spcPts val="0"/>
              </a:spcBef>
              <a:spcAft>
                <a:spcPts val="0"/>
              </a:spcAft>
              <a:buNone/>
            </a:pPr>
            <a:r>
              <a:rPr lang="en-US" sz="3600" u="sng">
                <a:solidFill>
                  <a:schemeClr val="dk1"/>
                </a:solidFill>
                <a:latin typeface="DM Mono"/>
                <a:ea typeface="DM Mono"/>
                <a:cs typeface="DM Mono"/>
                <a:sym typeface="DM Mono"/>
              </a:rPr>
              <a:t>+</a:t>
            </a:r>
            <a:endParaRPr/>
          </a:p>
          <a:p>
            <a:pPr indent="0" lvl="0" marL="0" marR="0" rtl="0" algn="ctr">
              <a:spcBef>
                <a:spcPts val="0"/>
              </a:spcBef>
              <a:spcAft>
                <a:spcPts val="0"/>
              </a:spcAft>
              <a:buNone/>
            </a:pPr>
            <a:r>
              <a:t/>
            </a:r>
            <a:endParaRPr sz="800" u="sng">
              <a:solidFill>
                <a:schemeClr val="dk1"/>
              </a:solidFill>
              <a:latin typeface="DM Mono"/>
              <a:ea typeface="DM Mono"/>
              <a:cs typeface="DM Mono"/>
              <a:sym typeface="DM Mono"/>
            </a:endParaRPr>
          </a:p>
          <a:p>
            <a:pPr indent="0" lvl="0" marL="0" marR="0" rtl="0" algn="ctr">
              <a:spcBef>
                <a:spcPts val="0"/>
              </a:spcBef>
              <a:spcAft>
                <a:spcPts val="0"/>
              </a:spcAft>
              <a:buNone/>
            </a:pPr>
            <a:r>
              <a:t/>
            </a:r>
            <a:endParaRPr sz="800" u="sng">
              <a:solidFill>
                <a:schemeClr val="dk1"/>
              </a:solidFill>
              <a:latin typeface="DM Mono"/>
              <a:ea typeface="DM Mono"/>
              <a:cs typeface="DM Mono"/>
              <a:sym typeface="DM Mono"/>
            </a:endParaRPr>
          </a:p>
          <a:p>
            <a:pPr indent="0" lvl="0" marL="0" marR="0" rtl="0" algn="ctr">
              <a:spcBef>
                <a:spcPts val="0"/>
              </a:spcBef>
              <a:spcAft>
                <a:spcPts val="0"/>
              </a:spcAft>
              <a:buNone/>
            </a:pPr>
            <a:r>
              <a:rPr lang="en-US" sz="3600">
                <a:solidFill>
                  <a:schemeClr val="dk1"/>
                </a:solidFill>
                <a:latin typeface="DM Mono"/>
                <a:ea typeface="DM Mono"/>
                <a:cs typeface="DM Mono"/>
                <a:sym typeface="DM Mono"/>
              </a:rPr>
              <a:t>?</a:t>
            </a:r>
            <a:endParaRPr sz="3600">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20" name="Shape 220"/>
        <p:cNvGrpSpPr/>
        <p:nvPr/>
      </p:nvGrpSpPr>
      <p:grpSpPr>
        <a:xfrm>
          <a:off x="0" y="0"/>
          <a:ext cx="0" cy="0"/>
          <a:chOff x="0" y="0"/>
          <a:chExt cx="0" cy="0"/>
        </a:xfrm>
      </p:grpSpPr>
      <p:sp>
        <p:nvSpPr>
          <p:cNvPr id="221" name="Google Shape;221;p26"/>
          <p:cNvSpPr/>
          <p:nvPr/>
        </p:nvSpPr>
        <p:spPr>
          <a:xfrm>
            <a:off x="0" y="0"/>
            <a:ext cx="12192000" cy="6858000"/>
          </a:xfrm>
          <a:prstGeom prst="rect">
            <a:avLst/>
          </a:prstGeom>
          <a:solidFill>
            <a:srgbClr val="0C0C0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2" name="Google Shape;222;p26"/>
          <p:cNvSpPr txBox="1"/>
          <p:nvPr/>
        </p:nvSpPr>
        <p:spPr>
          <a:xfrm>
            <a:off x="6411022" y="1260629"/>
            <a:ext cx="2617567" cy="2663301"/>
          </a:xfrm>
          <a:prstGeom prst="rect">
            <a:avLst/>
          </a:prstGeom>
          <a:noFill/>
          <a:ln>
            <a:noFill/>
          </a:ln>
        </p:spPr>
        <p:txBody>
          <a:bodyPr anchorCtr="0" anchor="b" bIns="45700" lIns="91425" spcFirstLastPara="1" rIns="91425" wrap="square" tIns="45700">
            <a:normAutofit/>
          </a:bodyPr>
          <a:lstStyle/>
          <a:p>
            <a:pPr indent="0" lvl="0" marL="0" marR="0" rtl="0" algn="l">
              <a:lnSpc>
                <a:spcPct val="90000"/>
              </a:lnSpc>
              <a:spcBef>
                <a:spcPts val="0"/>
              </a:spcBef>
              <a:spcAft>
                <a:spcPts val="0"/>
              </a:spcAft>
              <a:buNone/>
            </a:pPr>
            <a:r>
              <a:rPr lang="en-US" sz="5000">
                <a:solidFill>
                  <a:schemeClr val="lt1"/>
                </a:solidFill>
                <a:latin typeface="Calibri"/>
                <a:ea typeface="Calibri"/>
                <a:cs typeface="Calibri"/>
                <a:sym typeface="Calibri"/>
              </a:rPr>
              <a:t>DIGGING DEEPER</a:t>
            </a:r>
            <a:endParaRPr/>
          </a:p>
        </p:txBody>
      </p:sp>
      <p:pic>
        <p:nvPicPr>
          <p:cNvPr id="223" name="Google Shape;223;p26"/>
          <p:cNvPicPr preferRelativeResize="0"/>
          <p:nvPr/>
        </p:nvPicPr>
        <p:blipFill rotWithShape="1">
          <a:blip r:embed="rId3">
            <a:alphaModFix/>
          </a:blip>
          <a:srcRect b="0" l="0" r="0" t="0"/>
          <a:stretch/>
        </p:blipFill>
        <p:spPr>
          <a:xfrm>
            <a:off x="9822807" y="4943259"/>
            <a:ext cx="1681948" cy="594021"/>
          </a:xfrm>
          <a:prstGeom prst="rect">
            <a:avLst/>
          </a:prstGeom>
          <a:noFill/>
          <a:ln>
            <a:noFill/>
          </a:ln>
        </p:spPr>
      </p:pic>
      <p:sp>
        <p:nvSpPr>
          <p:cNvPr id="224" name="Google Shape;224;p26"/>
          <p:cNvSpPr/>
          <p:nvPr/>
        </p:nvSpPr>
        <p:spPr>
          <a:xfrm>
            <a:off x="126206" y="115193"/>
            <a:ext cx="11939588" cy="6627614"/>
          </a:xfrm>
          <a:prstGeom prst="rect">
            <a:avLst/>
          </a:prstGeom>
          <a:noFill/>
          <a:ln cap="flat" cmpd="sng" w="12700">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A shovel with a wooden handle&#10;&#10;Description automatically generated" id="225" name="Google Shape;225;p26"/>
          <p:cNvPicPr preferRelativeResize="0"/>
          <p:nvPr/>
        </p:nvPicPr>
        <p:blipFill rotWithShape="1">
          <a:blip r:embed="rId4">
            <a:alphaModFix/>
          </a:blip>
          <a:srcRect b="0" l="0" r="0" t="0"/>
          <a:stretch/>
        </p:blipFill>
        <p:spPr>
          <a:xfrm>
            <a:off x="1684868" y="1905001"/>
            <a:ext cx="3098799" cy="3318932"/>
          </a:xfrm>
          <a:prstGeom prst="rect">
            <a:avLst/>
          </a:prstGeom>
          <a:noFill/>
          <a:ln>
            <a:noFill/>
          </a:ln>
        </p:spPr>
      </p:pic>
      <p:sp>
        <p:nvSpPr>
          <p:cNvPr id="226" name="Google Shape;226;p26"/>
          <p:cNvSpPr/>
          <p:nvPr/>
        </p:nvSpPr>
        <p:spPr>
          <a:xfrm>
            <a:off x="602461" y="1197769"/>
            <a:ext cx="10987078" cy="4462463"/>
          </a:xfrm>
          <a:prstGeom prst="rect">
            <a:avLst/>
          </a:prstGeom>
          <a:noFill/>
          <a:ln cap="flat" cmpd="sng" w="12700">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27"/>
          <p:cNvSpPr txBox="1"/>
          <p:nvPr>
            <p:ph type="title"/>
          </p:nvPr>
        </p:nvSpPr>
        <p:spPr>
          <a:xfrm>
            <a:off x="838200" y="365125"/>
            <a:ext cx="10515600" cy="1362075"/>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accent6"/>
              </a:buClr>
              <a:buSzPct val="100000"/>
              <a:buFont typeface="Calibri"/>
              <a:buNone/>
            </a:pPr>
            <a:r>
              <a:rPr b="1" lang="en-US">
                <a:solidFill>
                  <a:schemeClr val="accent6"/>
                </a:solidFill>
              </a:rPr>
              <a:t>The Dominant </a:t>
            </a:r>
            <a:r>
              <a:rPr b="1" lang="en-US" sz="6000">
                <a:solidFill>
                  <a:schemeClr val="accent6"/>
                </a:solidFill>
              </a:rPr>
              <a:t>D </a:t>
            </a:r>
            <a:r>
              <a:rPr b="1" lang="en-US">
                <a:solidFill>
                  <a:schemeClr val="accent6"/>
                </a:solidFill>
              </a:rPr>
              <a:t>is Task Driven	</a:t>
            </a:r>
            <a:r>
              <a:rPr lang="en-US">
                <a:solidFill>
                  <a:schemeClr val="accent6"/>
                </a:solidFill>
              </a:rPr>
              <a:t>(</a:t>
            </a:r>
            <a:r>
              <a:rPr b="1" lang="en-US" sz="3600">
                <a:solidFill>
                  <a:schemeClr val="accent6"/>
                </a:solidFill>
              </a:rPr>
              <a:t>10-15% Of Population)</a:t>
            </a:r>
            <a:endParaRPr>
              <a:solidFill>
                <a:schemeClr val="accent6"/>
              </a:solidFill>
            </a:endParaRPr>
          </a:p>
        </p:txBody>
      </p:sp>
      <p:graphicFrame>
        <p:nvGraphicFramePr>
          <p:cNvPr id="232" name="Google Shape;232;p27"/>
          <p:cNvGraphicFramePr/>
          <p:nvPr/>
        </p:nvGraphicFramePr>
        <p:xfrm>
          <a:off x="838773" y="1825624"/>
          <a:ext cx="3000000" cy="3000000"/>
        </p:xfrm>
        <a:graphic>
          <a:graphicData uri="http://schemas.openxmlformats.org/drawingml/2006/table">
            <a:tbl>
              <a:tblPr bandRow="1" firstRow="1">
                <a:noFill/>
                <a:tableStyleId>{85BC28FE-BEE9-4C0F-A548-D9B90BFAAAD1}</a:tableStyleId>
              </a:tblPr>
              <a:tblGrid>
                <a:gridCol w="2640075"/>
                <a:gridCol w="2617150"/>
                <a:gridCol w="2628900"/>
                <a:gridCol w="2628900"/>
              </a:tblGrid>
              <a:tr h="374550">
                <a:tc>
                  <a:txBody>
                    <a:bodyPr/>
                    <a:lstStyle/>
                    <a:p>
                      <a:pPr indent="0" lvl="0" marL="0" marR="0" rtl="0" algn="ctr">
                        <a:spcBef>
                          <a:spcPts val="0"/>
                        </a:spcBef>
                        <a:spcAft>
                          <a:spcPts val="0"/>
                        </a:spcAft>
                        <a:buNone/>
                      </a:pPr>
                      <a:r>
                        <a:rPr lang="en-US" sz="1800" u="none" cap="none" strike="noStrike"/>
                        <a:t>D Words</a:t>
                      </a:r>
                      <a:endParaRPr/>
                    </a:p>
                  </a:txBody>
                  <a:tcPr marT="45725" marB="45725" marR="91450" marL="91450"/>
                </a:tc>
                <a:tc>
                  <a:txBody>
                    <a:bodyPr/>
                    <a:lstStyle/>
                    <a:p>
                      <a:pPr indent="0" lvl="0" marL="0" marR="0" rtl="0" algn="ctr">
                        <a:spcBef>
                          <a:spcPts val="0"/>
                        </a:spcBef>
                        <a:spcAft>
                          <a:spcPts val="0"/>
                        </a:spcAft>
                        <a:buNone/>
                      </a:pPr>
                      <a:r>
                        <a:rPr lang="en-US" sz="1800" u="none" cap="none" strike="noStrike"/>
                        <a:t>People</a:t>
                      </a:r>
                      <a:endParaRPr/>
                    </a:p>
                  </a:txBody>
                  <a:tcPr marT="45725" marB="45725" marR="91450" marL="91450"/>
                </a:tc>
                <a:tc>
                  <a:txBody>
                    <a:bodyPr/>
                    <a:lstStyle/>
                    <a:p>
                      <a:pPr indent="0" lvl="0" marL="0" marR="0" rtl="0" algn="ctr">
                        <a:spcBef>
                          <a:spcPts val="0"/>
                        </a:spcBef>
                        <a:spcAft>
                          <a:spcPts val="0"/>
                        </a:spcAft>
                        <a:buNone/>
                      </a:pPr>
                      <a:r>
                        <a:rPr lang="en-US" sz="1800" u="none" cap="none" strike="noStrike"/>
                        <a:t>Profession</a:t>
                      </a:r>
                      <a:endParaRPr/>
                    </a:p>
                  </a:txBody>
                  <a:tcPr marT="45725" marB="45725" marR="91450" marL="91450"/>
                </a:tc>
                <a:tc>
                  <a:txBody>
                    <a:bodyPr/>
                    <a:lstStyle/>
                    <a:p>
                      <a:pPr indent="0" lvl="0" marL="0" marR="0" rtl="0" algn="ctr">
                        <a:spcBef>
                          <a:spcPts val="0"/>
                        </a:spcBef>
                        <a:spcAft>
                          <a:spcPts val="0"/>
                        </a:spcAft>
                        <a:buNone/>
                      </a:pPr>
                      <a:r>
                        <a:rPr lang="en-US" sz="1800" u="none" cap="none" strike="noStrike"/>
                        <a:t>Are/Can (Be)</a:t>
                      </a:r>
                      <a:endParaRPr/>
                    </a:p>
                  </a:txBody>
                  <a:tcPr marT="45725" marB="45725" marR="91450" marL="91450"/>
                </a:tc>
              </a:tr>
              <a:tr h="1584850">
                <a:tc>
                  <a:txBody>
                    <a:bodyPr/>
                    <a:lstStyle/>
                    <a:p>
                      <a:pPr indent="0" lvl="0" marL="0" marR="0" rtl="0" algn="l">
                        <a:spcBef>
                          <a:spcPts val="0"/>
                        </a:spcBef>
                        <a:spcAft>
                          <a:spcPts val="0"/>
                        </a:spcAft>
                        <a:buNone/>
                      </a:pPr>
                      <a:r>
                        <a:rPr lang="en-US" sz="2400" u="none" cap="none" strike="noStrike"/>
                        <a:t>Dominant </a:t>
                      </a:r>
                      <a:endParaRPr/>
                    </a:p>
                    <a:p>
                      <a:pPr indent="0" lvl="0" marL="0" marR="0" rtl="0" algn="l">
                        <a:spcBef>
                          <a:spcPts val="0"/>
                        </a:spcBef>
                        <a:spcAft>
                          <a:spcPts val="0"/>
                        </a:spcAft>
                        <a:buNone/>
                      </a:pPr>
                      <a:r>
                        <a:rPr lang="en-US" sz="2400"/>
                        <a:t>Direct</a:t>
                      </a:r>
                      <a:endParaRPr/>
                    </a:p>
                    <a:p>
                      <a:pPr indent="0" lvl="0" marL="0" marR="0" rtl="0" algn="l">
                        <a:spcBef>
                          <a:spcPts val="0"/>
                        </a:spcBef>
                        <a:spcAft>
                          <a:spcPts val="0"/>
                        </a:spcAft>
                        <a:buNone/>
                      </a:pPr>
                      <a:r>
                        <a:rPr lang="en-US" sz="2400"/>
                        <a:t>Determined</a:t>
                      </a:r>
                      <a:endParaRPr/>
                    </a:p>
                    <a:p>
                      <a:pPr indent="0" lvl="0" marL="0" marR="0" rtl="0" algn="l">
                        <a:spcBef>
                          <a:spcPts val="0"/>
                        </a:spcBef>
                        <a:spcAft>
                          <a:spcPts val="0"/>
                        </a:spcAft>
                        <a:buNone/>
                      </a:pPr>
                      <a:r>
                        <a:rPr lang="en-US" sz="2400"/>
                        <a:t>Decisive</a:t>
                      </a:r>
                      <a:endParaRPr/>
                    </a:p>
                    <a:p>
                      <a:pPr indent="0" lvl="0" marL="0" marR="0" rtl="0" algn="l">
                        <a:spcBef>
                          <a:spcPts val="0"/>
                        </a:spcBef>
                        <a:spcAft>
                          <a:spcPts val="0"/>
                        </a:spcAft>
                        <a:buNone/>
                      </a:pPr>
                      <a:r>
                        <a:rPr lang="en-US" sz="2400"/>
                        <a:t>Dogmatic</a:t>
                      </a:r>
                      <a:endParaRPr/>
                    </a:p>
                    <a:p>
                      <a:pPr indent="0" lvl="0" marL="0" marR="0" rtl="0" algn="l">
                        <a:spcBef>
                          <a:spcPts val="0"/>
                        </a:spcBef>
                        <a:spcAft>
                          <a:spcPts val="0"/>
                        </a:spcAft>
                        <a:buNone/>
                      </a:pPr>
                      <a:r>
                        <a:rPr lang="en-US" sz="2400"/>
                        <a:t>Diligent</a:t>
                      </a:r>
                      <a:endParaRPr/>
                    </a:p>
                    <a:p>
                      <a:pPr indent="0" lvl="0" marL="0" marR="0" rtl="0" algn="l">
                        <a:spcBef>
                          <a:spcPts val="0"/>
                        </a:spcBef>
                        <a:spcAft>
                          <a:spcPts val="0"/>
                        </a:spcAft>
                        <a:buNone/>
                      </a:pPr>
                      <a:r>
                        <a:rPr lang="en-US" sz="2400"/>
                        <a:t>Doer</a:t>
                      </a:r>
                      <a:endParaRPr/>
                    </a:p>
                    <a:p>
                      <a:pPr indent="0" lvl="0" marL="0" marR="0" rtl="0" algn="l">
                        <a:spcBef>
                          <a:spcPts val="0"/>
                        </a:spcBef>
                        <a:spcAft>
                          <a:spcPts val="0"/>
                        </a:spcAft>
                        <a:buNone/>
                      </a:pPr>
                      <a:r>
                        <a:rPr b="1" i="1" lang="en-US" sz="2400">
                          <a:solidFill>
                            <a:srgbClr val="FF0000"/>
                          </a:solidFill>
                        </a:rPr>
                        <a:t>Defiant</a:t>
                      </a:r>
                      <a:endParaRPr/>
                    </a:p>
                  </a:txBody>
                  <a:tcPr marT="45725" marB="45725" marR="91450" marL="91450"/>
                </a:tc>
                <a:tc>
                  <a:txBody>
                    <a:bodyPr/>
                    <a:lstStyle/>
                    <a:p>
                      <a:pPr indent="0" lvl="0" marL="0" marR="0" rtl="0" algn="l">
                        <a:spcBef>
                          <a:spcPts val="0"/>
                        </a:spcBef>
                        <a:spcAft>
                          <a:spcPts val="0"/>
                        </a:spcAft>
                        <a:buNone/>
                      </a:pPr>
                      <a:r>
                        <a:rPr lang="en-US" sz="2400"/>
                        <a:t>Donald Trump</a:t>
                      </a:r>
                      <a:endParaRPr/>
                    </a:p>
                    <a:p>
                      <a:pPr indent="0" lvl="0" marL="0" marR="0" rtl="0" algn="l">
                        <a:spcBef>
                          <a:spcPts val="0"/>
                        </a:spcBef>
                        <a:spcAft>
                          <a:spcPts val="0"/>
                        </a:spcAft>
                        <a:buNone/>
                      </a:pPr>
                      <a:r>
                        <a:rPr lang="en-US" sz="2400"/>
                        <a:t>Bobby Knight</a:t>
                      </a:r>
                      <a:endParaRPr/>
                    </a:p>
                    <a:p>
                      <a:pPr indent="0" lvl="0" marL="0" marR="0" rtl="0" algn="l">
                        <a:spcBef>
                          <a:spcPts val="0"/>
                        </a:spcBef>
                        <a:spcAft>
                          <a:spcPts val="0"/>
                        </a:spcAft>
                        <a:buNone/>
                      </a:pPr>
                      <a:r>
                        <a:rPr lang="en-US" sz="2400"/>
                        <a:t>Jeff Bezos</a:t>
                      </a:r>
                      <a:endParaRPr/>
                    </a:p>
                    <a:p>
                      <a:pPr indent="0" lvl="0" marL="0" marR="0" rtl="0" algn="l">
                        <a:spcBef>
                          <a:spcPts val="0"/>
                        </a:spcBef>
                        <a:spcAft>
                          <a:spcPts val="0"/>
                        </a:spcAft>
                        <a:buNone/>
                      </a:pPr>
                      <a:r>
                        <a:rPr lang="en-US" sz="2400"/>
                        <a:t>Vladimir Putin</a:t>
                      </a:r>
                      <a:endParaRPr/>
                    </a:p>
                    <a:p>
                      <a:pPr indent="0" lvl="0" marL="0" marR="0" rtl="0" algn="l">
                        <a:spcBef>
                          <a:spcPts val="0"/>
                        </a:spcBef>
                        <a:spcAft>
                          <a:spcPts val="0"/>
                        </a:spcAft>
                        <a:buNone/>
                      </a:pPr>
                      <a:r>
                        <a:rPr lang="en-US" sz="2400"/>
                        <a:t>Elon Musk</a:t>
                      </a:r>
                      <a:endParaRPr/>
                    </a:p>
                    <a:p>
                      <a:pPr indent="0" lvl="0" marL="0" marR="0" rtl="0" algn="l">
                        <a:spcBef>
                          <a:spcPts val="0"/>
                        </a:spcBef>
                        <a:spcAft>
                          <a:spcPts val="0"/>
                        </a:spcAft>
                        <a:buNone/>
                      </a:pPr>
                      <a:r>
                        <a:rPr lang="en-US" sz="2400"/>
                        <a:t>Gordon Ramsey</a:t>
                      </a:r>
                      <a:endParaRPr/>
                    </a:p>
                    <a:p>
                      <a:pPr indent="0" lvl="0" marL="0" marR="0" rtl="0" algn="l">
                        <a:spcBef>
                          <a:spcPts val="0"/>
                        </a:spcBef>
                        <a:spcAft>
                          <a:spcPts val="0"/>
                        </a:spcAft>
                        <a:buNone/>
                      </a:pPr>
                      <a:r>
                        <a:rPr lang="en-US" sz="2200"/>
                        <a:t>Benjamin</a:t>
                      </a:r>
                      <a:r>
                        <a:rPr lang="en-US" sz="2300"/>
                        <a:t> Netanyahu</a:t>
                      </a:r>
                      <a:endParaRPr/>
                    </a:p>
                    <a:p>
                      <a:pPr indent="0" lvl="0" marL="0" marR="0" rtl="0" algn="l">
                        <a:spcBef>
                          <a:spcPts val="0"/>
                        </a:spcBef>
                        <a:spcAft>
                          <a:spcPts val="0"/>
                        </a:spcAft>
                        <a:buNone/>
                      </a:pPr>
                      <a:r>
                        <a:rPr lang="en-US" sz="2400"/>
                        <a:t>Miss Piggy &amp;</a:t>
                      </a:r>
                      <a:r>
                        <a:rPr lang="en-US" sz="1600"/>
                        <a:t> </a:t>
                      </a:r>
                      <a:r>
                        <a:rPr lang="en-US" sz="2400"/>
                        <a:t> Oscar</a:t>
                      </a:r>
                      <a:endParaRPr/>
                    </a:p>
                  </a:txBody>
                  <a:tcPr marT="45725" marB="45725" marR="91450" marL="91450"/>
                </a:tc>
                <a:tc>
                  <a:txBody>
                    <a:bodyPr/>
                    <a:lstStyle/>
                    <a:p>
                      <a:pPr indent="0" lvl="0" marL="0" marR="0" rtl="0" algn="l">
                        <a:spcBef>
                          <a:spcPts val="0"/>
                        </a:spcBef>
                        <a:spcAft>
                          <a:spcPts val="0"/>
                        </a:spcAft>
                        <a:buNone/>
                      </a:pPr>
                      <a:r>
                        <a:rPr lang="en-US" sz="2400"/>
                        <a:t>Lawyers</a:t>
                      </a:r>
                      <a:endParaRPr/>
                    </a:p>
                    <a:p>
                      <a:pPr indent="0" lvl="0" marL="0" marR="0" rtl="0" algn="l">
                        <a:spcBef>
                          <a:spcPts val="0"/>
                        </a:spcBef>
                        <a:spcAft>
                          <a:spcPts val="0"/>
                        </a:spcAft>
                        <a:buNone/>
                      </a:pPr>
                      <a:r>
                        <a:rPr lang="en-US" sz="2400"/>
                        <a:t>Military/Special Forces</a:t>
                      </a:r>
                      <a:endParaRPr/>
                    </a:p>
                    <a:p>
                      <a:pPr indent="0" lvl="0" marL="0" marR="0" rtl="0" algn="l">
                        <a:spcBef>
                          <a:spcPts val="0"/>
                        </a:spcBef>
                        <a:spcAft>
                          <a:spcPts val="0"/>
                        </a:spcAft>
                        <a:buNone/>
                      </a:pPr>
                      <a:r>
                        <a:rPr lang="en-US" sz="2400"/>
                        <a:t>Race Car Drivers</a:t>
                      </a:r>
                      <a:endParaRPr/>
                    </a:p>
                    <a:p>
                      <a:pPr indent="0" lvl="0" marL="0" marR="0" rtl="0" algn="l">
                        <a:spcBef>
                          <a:spcPts val="0"/>
                        </a:spcBef>
                        <a:spcAft>
                          <a:spcPts val="0"/>
                        </a:spcAft>
                        <a:buNone/>
                      </a:pPr>
                      <a:r>
                        <a:rPr lang="en-US" sz="2400"/>
                        <a:t>Athletes</a:t>
                      </a:r>
                      <a:endParaRPr/>
                    </a:p>
                    <a:p>
                      <a:pPr indent="0" lvl="0" marL="0" marR="0" rtl="0" algn="l">
                        <a:spcBef>
                          <a:spcPts val="0"/>
                        </a:spcBef>
                        <a:spcAft>
                          <a:spcPts val="0"/>
                        </a:spcAft>
                        <a:buNone/>
                      </a:pPr>
                      <a:r>
                        <a:rPr lang="en-US" sz="2400"/>
                        <a:t>Business Owners</a:t>
                      </a:r>
                      <a:endParaRPr/>
                    </a:p>
                    <a:p>
                      <a:pPr indent="0" lvl="0" marL="0" marR="0" rtl="0" algn="l">
                        <a:spcBef>
                          <a:spcPts val="0"/>
                        </a:spcBef>
                        <a:spcAft>
                          <a:spcPts val="0"/>
                        </a:spcAft>
                        <a:buNone/>
                      </a:pPr>
                      <a:r>
                        <a:rPr lang="en-US" sz="2400"/>
                        <a:t>Developers</a:t>
                      </a:r>
                      <a:endParaRPr/>
                    </a:p>
                    <a:p>
                      <a:pPr indent="0" lvl="0" marL="0" marR="0" rtl="0" algn="l">
                        <a:spcBef>
                          <a:spcPts val="0"/>
                        </a:spcBef>
                        <a:spcAft>
                          <a:spcPts val="0"/>
                        </a:spcAft>
                        <a:buNone/>
                      </a:pPr>
                      <a:r>
                        <a:rPr lang="en-US" sz="2400"/>
                        <a:t>Executives</a:t>
                      </a:r>
                      <a:endParaRPr/>
                    </a:p>
                  </a:txBody>
                  <a:tcPr marT="45725" marB="45725" marR="91450" marL="91450"/>
                </a:tc>
                <a:tc>
                  <a:txBody>
                    <a:bodyPr/>
                    <a:lstStyle/>
                    <a:p>
                      <a:pPr indent="0" lvl="0" marL="0" marR="0" rtl="0" algn="l">
                        <a:spcBef>
                          <a:spcPts val="0"/>
                        </a:spcBef>
                        <a:spcAft>
                          <a:spcPts val="0"/>
                        </a:spcAft>
                        <a:buNone/>
                      </a:pPr>
                      <a:r>
                        <a:rPr lang="en-US" sz="2400"/>
                        <a:t>Goal-Oriented</a:t>
                      </a:r>
                      <a:endParaRPr/>
                    </a:p>
                    <a:p>
                      <a:pPr indent="0" lvl="0" marL="0" marR="0" rtl="0" algn="l">
                        <a:spcBef>
                          <a:spcPts val="0"/>
                        </a:spcBef>
                        <a:spcAft>
                          <a:spcPts val="0"/>
                        </a:spcAft>
                        <a:buNone/>
                      </a:pPr>
                      <a:r>
                        <a:rPr lang="en-US" sz="2400"/>
                        <a:t>Intense</a:t>
                      </a:r>
                      <a:endParaRPr/>
                    </a:p>
                    <a:p>
                      <a:pPr indent="0" lvl="0" marL="0" marR="0" rtl="0" algn="l">
                        <a:spcBef>
                          <a:spcPts val="0"/>
                        </a:spcBef>
                        <a:spcAft>
                          <a:spcPts val="0"/>
                        </a:spcAft>
                        <a:buNone/>
                      </a:pPr>
                      <a:r>
                        <a:rPr lang="en-US" sz="2400"/>
                        <a:t>Self-Confident</a:t>
                      </a:r>
                      <a:endParaRPr/>
                    </a:p>
                    <a:p>
                      <a:pPr indent="0" lvl="0" marL="0" marR="0" rtl="0" algn="l">
                        <a:spcBef>
                          <a:spcPts val="0"/>
                        </a:spcBef>
                        <a:spcAft>
                          <a:spcPts val="0"/>
                        </a:spcAft>
                        <a:buNone/>
                      </a:pPr>
                      <a:r>
                        <a:rPr lang="en-US" sz="2400"/>
                        <a:t>Firm</a:t>
                      </a:r>
                      <a:endParaRPr/>
                    </a:p>
                    <a:p>
                      <a:pPr indent="0" lvl="0" marL="0" marR="0" rtl="0" algn="l">
                        <a:spcBef>
                          <a:spcPts val="0"/>
                        </a:spcBef>
                        <a:spcAft>
                          <a:spcPts val="0"/>
                        </a:spcAft>
                        <a:buNone/>
                      </a:pPr>
                      <a:r>
                        <a:rPr lang="en-US" sz="2400"/>
                        <a:t>Decision Makers</a:t>
                      </a:r>
                      <a:endParaRPr/>
                    </a:p>
                    <a:p>
                      <a:pPr indent="0" lvl="0" marL="0" marR="0" rtl="0" algn="l">
                        <a:spcBef>
                          <a:spcPts val="0"/>
                        </a:spcBef>
                        <a:spcAft>
                          <a:spcPts val="0"/>
                        </a:spcAft>
                        <a:buNone/>
                      </a:pPr>
                      <a:r>
                        <a:rPr lang="en-US" sz="2400"/>
                        <a:t>Seek Leadership</a:t>
                      </a:r>
                      <a:endParaRPr/>
                    </a:p>
                    <a:p>
                      <a:pPr indent="0" lvl="0" marL="0" marR="0" rtl="0" algn="l">
                        <a:spcBef>
                          <a:spcPts val="0"/>
                        </a:spcBef>
                        <a:spcAft>
                          <a:spcPts val="0"/>
                        </a:spcAft>
                        <a:buNone/>
                      </a:pPr>
                      <a:r>
                        <a:rPr lang="en-US" sz="2400"/>
                        <a:t>Productive</a:t>
                      </a:r>
                      <a:endParaRPr/>
                    </a:p>
                    <a:p>
                      <a:pPr indent="0" lvl="0" marL="0" marR="0" rtl="0" algn="l">
                        <a:spcBef>
                          <a:spcPts val="0"/>
                        </a:spcBef>
                        <a:spcAft>
                          <a:spcPts val="0"/>
                        </a:spcAft>
                        <a:buNone/>
                      </a:pPr>
                      <a:r>
                        <a:rPr lang="en-US" sz="2400"/>
                        <a:t>Independent</a:t>
                      </a:r>
                      <a:endParaRPr/>
                    </a:p>
                    <a:p>
                      <a:pPr indent="0" lvl="0" marL="0" marR="0" rtl="0" algn="l">
                        <a:spcBef>
                          <a:spcPts val="0"/>
                        </a:spcBef>
                        <a:spcAft>
                          <a:spcPts val="0"/>
                        </a:spcAft>
                        <a:buNone/>
                      </a:pPr>
                      <a:r>
                        <a:t/>
                      </a:r>
                      <a:endParaRPr sz="2400"/>
                    </a:p>
                  </a:txBody>
                  <a:tcPr marT="45725" marB="45725" marR="91450" marL="91450"/>
                </a:tc>
              </a:tr>
              <a:tr h="374550">
                <a:tc gridSpan="4">
                  <a:txBody>
                    <a:bodyPr/>
                    <a:lstStyle/>
                    <a:p>
                      <a:pPr indent="0" lvl="0" marL="0" marR="0" rtl="0" algn="l">
                        <a:spcBef>
                          <a:spcPts val="0"/>
                        </a:spcBef>
                        <a:spcAft>
                          <a:spcPts val="0"/>
                        </a:spcAft>
                        <a:buNone/>
                      </a:pPr>
                      <a:r>
                        <a:rPr b="1" i="1" lang="en-US" sz="1800"/>
                        <a:t>*Target: Ready…Fire…Aim!         *Motto: Go for it!          *Question: What?           *Need: Challenge &amp; Results  </a:t>
                      </a:r>
                      <a:endParaRPr/>
                    </a:p>
                  </a:txBody>
                  <a:tcPr marT="45725" marB="45725" marR="91450" marL="91450"/>
                </a:tc>
                <a:tc hMerge="1"/>
                <a:tc hMerge="1"/>
                <a:tc hMerge="1"/>
              </a:tr>
              <a:tr h="374550">
                <a:tc gridSpan="4">
                  <a:txBody>
                    <a:bodyPr/>
                    <a:lstStyle/>
                    <a:p>
                      <a:pPr indent="0" lvl="0" marL="0" marR="0" rtl="0" algn="l">
                        <a:spcBef>
                          <a:spcPts val="0"/>
                        </a:spcBef>
                        <a:spcAft>
                          <a:spcPts val="0"/>
                        </a:spcAft>
                        <a:buNone/>
                      </a:pPr>
                      <a:r>
                        <a:rPr b="1" i="1" lang="en-US" sz="1800"/>
                        <a:t>Non-Verbal Cues: </a:t>
                      </a:r>
                      <a:r>
                        <a:rPr i="1" lang="en-US" sz="1800"/>
                        <a:t>firm handshake, big gestures, finger pointing, fast-moving/displays impatience, leans forward</a:t>
                      </a:r>
                      <a:endParaRPr/>
                    </a:p>
                  </a:txBody>
                  <a:tcPr marT="45725" marB="45725" marR="91450" marL="91450"/>
                </a:tc>
                <a:tc hMerge="1"/>
                <a:tc hMerge="1"/>
                <a:tc hMerge="1"/>
              </a:tr>
            </a:tbl>
          </a:graphicData>
        </a:graphic>
      </p:graphicFrame>
      <p:pic>
        <p:nvPicPr>
          <p:cNvPr id="233" name="Google Shape;233;p27"/>
          <p:cNvPicPr preferRelativeResize="0"/>
          <p:nvPr/>
        </p:nvPicPr>
        <p:blipFill rotWithShape="1">
          <a:blip r:embed="rId3">
            <a:alphaModFix/>
          </a:blip>
          <a:srcRect b="0" l="0" r="0" t="0"/>
          <a:stretch/>
        </p:blipFill>
        <p:spPr>
          <a:xfrm>
            <a:off x="917633" y="1282699"/>
            <a:ext cx="1533525" cy="54292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28"/>
          <p:cNvSpPr txBox="1"/>
          <p:nvPr>
            <p:ph type="title"/>
          </p:nvPr>
        </p:nvSpPr>
        <p:spPr>
          <a:xfrm>
            <a:off x="838200" y="365125"/>
            <a:ext cx="10515600" cy="1362075"/>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rgbClr val="FF0000"/>
              </a:buClr>
              <a:buSzPct val="100000"/>
              <a:buFont typeface="Calibri"/>
              <a:buNone/>
            </a:pPr>
            <a:r>
              <a:rPr b="1" lang="en-US">
                <a:solidFill>
                  <a:srgbClr val="FF0000"/>
                </a:solidFill>
              </a:rPr>
              <a:t>The Inspiring </a:t>
            </a:r>
            <a:r>
              <a:rPr b="1" lang="en-US" sz="6000">
                <a:solidFill>
                  <a:srgbClr val="FF0000"/>
                </a:solidFill>
              </a:rPr>
              <a:t>I </a:t>
            </a:r>
            <a:r>
              <a:rPr b="1" lang="en-US">
                <a:solidFill>
                  <a:srgbClr val="FF0000"/>
                </a:solidFill>
              </a:rPr>
              <a:t>is People Driven</a:t>
            </a:r>
            <a:r>
              <a:rPr lang="en-US">
                <a:solidFill>
                  <a:srgbClr val="FF0000"/>
                </a:solidFill>
              </a:rPr>
              <a:t>	(</a:t>
            </a:r>
            <a:r>
              <a:rPr b="1" lang="en-US" sz="3600">
                <a:solidFill>
                  <a:srgbClr val="FF0000"/>
                </a:solidFill>
              </a:rPr>
              <a:t>25-30% Of Population)</a:t>
            </a:r>
            <a:endParaRPr>
              <a:solidFill>
                <a:schemeClr val="accent6"/>
              </a:solidFill>
            </a:endParaRPr>
          </a:p>
        </p:txBody>
      </p:sp>
      <p:graphicFrame>
        <p:nvGraphicFramePr>
          <p:cNvPr id="239" name="Google Shape;239;p28"/>
          <p:cNvGraphicFramePr/>
          <p:nvPr/>
        </p:nvGraphicFramePr>
        <p:xfrm>
          <a:off x="838773" y="1825624"/>
          <a:ext cx="3000000" cy="3000000"/>
        </p:xfrm>
        <a:graphic>
          <a:graphicData uri="http://schemas.openxmlformats.org/drawingml/2006/table">
            <a:tbl>
              <a:tblPr bandRow="1" firstRow="1">
                <a:noFill/>
                <a:tableStyleId>{85BC28FE-BEE9-4C0F-A548-D9B90BFAAAD1}</a:tableStyleId>
              </a:tblPr>
              <a:tblGrid>
                <a:gridCol w="2640075"/>
                <a:gridCol w="2617150"/>
                <a:gridCol w="2628900"/>
                <a:gridCol w="2628900"/>
              </a:tblGrid>
              <a:tr h="374550">
                <a:tc>
                  <a:txBody>
                    <a:bodyPr/>
                    <a:lstStyle/>
                    <a:p>
                      <a:pPr indent="0" lvl="0" marL="0" marR="0" rtl="0" algn="ctr">
                        <a:spcBef>
                          <a:spcPts val="0"/>
                        </a:spcBef>
                        <a:spcAft>
                          <a:spcPts val="0"/>
                        </a:spcAft>
                        <a:buNone/>
                      </a:pPr>
                      <a:r>
                        <a:rPr lang="en-US" sz="1800"/>
                        <a:t>I Words</a:t>
                      </a:r>
                      <a:endParaRPr/>
                    </a:p>
                  </a:txBody>
                  <a:tcPr marT="45725" marB="45725" marR="91450" marL="91450">
                    <a:solidFill>
                      <a:srgbClr val="FF0000"/>
                    </a:solidFill>
                  </a:tcPr>
                </a:tc>
                <a:tc>
                  <a:txBody>
                    <a:bodyPr/>
                    <a:lstStyle/>
                    <a:p>
                      <a:pPr indent="0" lvl="0" marL="0" marR="0" rtl="0" algn="ctr">
                        <a:spcBef>
                          <a:spcPts val="0"/>
                        </a:spcBef>
                        <a:spcAft>
                          <a:spcPts val="0"/>
                        </a:spcAft>
                        <a:buNone/>
                      </a:pPr>
                      <a:r>
                        <a:rPr lang="en-US" sz="1800"/>
                        <a:t>People</a:t>
                      </a:r>
                      <a:endParaRPr/>
                    </a:p>
                  </a:txBody>
                  <a:tcPr marT="45725" marB="45725" marR="91450" marL="91450">
                    <a:solidFill>
                      <a:srgbClr val="FF0000"/>
                    </a:solidFill>
                  </a:tcPr>
                </a:tc>
                <a:tc>
                  <a:txBody>
                    <a:bodyPr/>
                    <a:lstStyle/>
                    <a:p>
                      <a:pPr indent="0" lvl="0" marL="0" marR="0" rtl="0" algn="ctr">
                        <a:spcBef>
                          <a:spcPts val="0"/>
                        </a:spcBef>
                        <a:spcAft>
                          <a:spcPts val="0"/>
                        </a:spcAft>
                        <a:buNone/>
                      </a:pPr>
                      <a:r>
                        <a:rPr lang="en-US" sz="1800"/>
                        <a:t>Profession</a:t>
                      </a:r>
                      <a:endParaRPr/>
                    </a:p>
                  </a:txBody>
                  <a:tcPr marT="45725" marB="45725" marR="91450" marL="91450">
                    <a:solidFill>
                      <a:srgbClr val="FF0000"/>
                    </a:solidFill>
                  </a:tcPr>
                </a:tc>
                <a:tc>
                  <a:txBody>
                    <a:bodyPr/>
                    <a:lstStyle/>
                    <a:p>
                      <a:pPr indent="0" lvl="0" marL="0" marR="0" rtl="0" algn="ctr">
                        <a:spcBef>
                          <a:spcPts val="0"/>
                        </a:spcBef>
                        <a:spcAft>
                          <a:spcPts val="0"/>
                        </a:spcAft>
                        <a:buNone/>
                      </a:pPr>
                      <a:r>
                        <a:rPr lang="en-US" sz="1800"/>
                        <a:t>Are/Can (Be)</a:t>
                      </a:r>
                      <a:endParaRPr/>
                    </a:p>
                  </a:txBody>
                  <a:tcPr marT="45725" marB="45725" marR="91450" marL="91450">
                    <a:solidFill>
                      <a:srgbClr val="FF0000"/>
                    </a:solidFill>
                  </a:tcPr>
                </a:tc>
              </a:tr>
              <a:tr h="1584850">
                <a:tc>
                  <a:txBody>
                    <a:bodyPr/>
                    <a:lstStyle/>
                    <a:p>
                      <a:pPr indent="0" lvl="0" marL="0" marR="0" rtl="0" algn="l">
                        <a:spcBef>
                          <a:spcPts val="0"/>
                        </a:spcBef>
                        <a:spcAft>
                          <a:spcPts val="0"/>
                        </a:spcAft>
                        <a:buNone/>
                      </a:pPr>
                      <a:r>
                        <a:rPr lang="en-US" sz="2400"/>
                        <a:t>Inspiring</a:t>
                      </a:r>
                      <a:endParaRPr/>
                    </a:p>
                    <a:p>
                      <a:pPr indent="0" lvl="0" marL="0" marR="0" rtl="0" algn="l">
                        <a:spcBef>
                          <a:spcPts val="0"/>
                        </a:spcBef>
                        <a:spcAft>
                          <a:spcPts val="0"/>
                        </a:spcAft>
                        <a:buNone/>
                      </a:pPr>
                      <a:r>
                        <a:rPr lang="en-US" sz="2400"/>
                        <a:t>Influencing</a:t>
                      </a:r>
                      <a:endParaRPr/>
                    </a:p>
                    <a:p>
                      <a:pPr indent="0" lvl="0" marL="0" marR="0" rtl="0" algn="l">
                        <a:spcBef>
                          <a:spcPts val="0"/>
                        </a:spcBef>
                        <a:spcAft>
                          <a:spcPts val="0"/>
                        </a:spcAft>
                        <a:buNone/>
                      </a:pPr>
                      <a:r>
                        <a:rPr lang="en-US" sz="2400"/>
                        <a:t>Interesting</a:t>
                      </a:r>
                      <a:endParaRPr/>
                    </a:p>
                    <a:p>
                      <a:pPr indent="0" lvl="0" marL="0" marR="0" rtl="0" algn="l">
                        <a:spcBef>
                          <a:spcPts val="0"/>
                        </a:spcBef>
                        <a:spcAft>
                          <a:spcPts val="0"/>
                        </a:spcAft>
                        <a:buNone/>
                      </a:pPr>
                      <a:r>
                        <a:rPr lang="en-US" sz="2400"/>
                        <a:t>Impressionable</a:t>
                      </a:r>
                      <a:endParaRPr/>
                    </a:p>
                    <a:p>
                      <a:pPr indent="0" lvl="0" marL="0" marR="0" rtl="0" algn="l">
                        <a:spcBef>
                          <a:spcPts val="0"/>
                        </a:spcBef>
                        <a:spcAft>
                          <a:spcPts val="0"/>
                        </a:spcAft>
                        <a:buNone/>
                      </a:pPr>
                      <a:r>
                        <a:rPr lang="en-US" sz="2400"/>
                        <a:t>Interested </a:t>
                      </a:r>
                      <a:r>
                        <a:rPr lang="en-US" sz="2000"/>
                        <a:t>in </a:t>
                      </a:r>
                      <a:r>
                        <a:rPr lang="en-US" sz="2400"/>
                        <a:t>People</a:t>
                      </a:r>
                      <a:endParaRPr/>
                    </a:p>
                    <a:p>
                      <a:pPr indent="0" lvl="0" marL="0" marR="0" rtl="0" algn="l">
                        <a:spcBef>
                          <a:spcPts val="0"/>
                        </a:spcBef>
                        <a:spcAft>
                          <a:spcPts val="0"/>
                        </a:spcAft>
                        <a:buNone/>
                      </a:pPr>
                      <a:r>
                        <a:rPr lang="en-US" sz="2400"/>
                        <a:t>Imaginative</a:t>
                      </a:r>
                      <a:endParaRPr/>
                    </a:p>
                    <a:p>
                      <a:pPr indent="0" lvl="0" marL="0" marR="0" rtl="0" algn="l">
                        <a:spcBef>
                          <a:spcPts val="0"/>
                        </a:spcBef>
                        <a:spcAft>
                          <a:spcPts val="0"/>
                        </a:spcAft>
                        <a:buNone/>
                      </a:pPr>
                      <a:r>
                        <a:rPr lang="en-US" sz="2400"/>
                        <a:t>Impulsive</a:t>
                      </a:r>
                      <a:endParaRPr/>
                    </a:p>
                    <a:p>
                      <a:pPr indent="0" lvl="0" marL="0" marR="0" rtl="0" algn="l">
                        <a:spcBef>
                          <a:spcPts val="0"/>
                        </a:spcBef>
                        <a:spcAft>
                          <a:spcPts val="0"/>
                        </a:spcAft>
                        <a:buNone/>
                      </a:pPr>
                      <a:r>
                        <a:rPr b="1" i="1" lang="en-US" sz="2400">
                          <a:solidFill>
                            <a:srgbClr val="FF0000"/>
                          </a:solidFill>
                        </a:rPr>
                        <a:t>Illogical</a:t>
                      </a:r>
                      <a:endParaRPr/>
                    </a:p>
                  </a:txBody>
                  <a:tcPr marT="45725" marB="45725" marR="91450" marL="91450">
                    <a:solidFill>
                      <a:srgbClr val="FF0000">
                        <a:alpha val="49803"/>
                      </a:srgbClr>
                    </a:solidFill>
                  </a:tcPr>
                </a:tc>
                <a:tc>
                  <a:txBody>
                    <a:bodyPr/>
                    <a:lstStyle/>
                    <a:p>
                      <a:pPr indent="0" lvl="0" marL="0" marR="0" rtl="0" algn="l">
                        <a:spcBef>
                          <a:spcPts val="0"/>
                        </a:spcBef>
                        <a:spcAft>
                          <a:spcPts val="0"/>
                        </a:spcAft>
                        <a:buNone/>
                      </a:pPr>
                      <a:r>
                        <a:rPr lang="en-US" sz="2400"/>
                        <a:t>Bruce Springsteen</a:t>
                      </a:r>
                      <a:endParaRPr/>
                    </a:p>
                    <a:p>
                      <a:pPr indent="0" lvl="0" marL="0" marR="0" rtl="0" algn="l">
                        <a:spcBef>
                          <a:spcPts val="0"/>
                        </a:spcBef>
                        <a:spcAft>
                          <a:spcPts val="0"/>
                        </a:spcAft>
                        <a:buNone/>
                      </a:pPr>
                      <a:r>
                        <a:rPr lang="en-US" sz="2400"/>
                        <a:t>Richard Branson</a:t>
                      </a:r>
                      <a:endParaRPr/>
                    </a:p>
                    <a:p>
                      <a:pPr indent="0" lvl="0" marL="0" marR="0" rtl="0" algn="l">
                        <a:spcBef>
                          <a:spcPts val="0"/>
                        </a:spcBef>
                        <a:spcAft>
                          <a:spcPts val="0"/>
                        </a:spcAft>
                        <a:buNone/>
                      </a:pPr>
                      <a:r>
                        <a:rPr lang="en-US" sz="2400"/>
                        <a:t>Robin Williams</a:t>
                      </a:r>
                      <a:endParaRPr/>
                    </a:p>
                    <a:p>
                      <a:pPr indent="0" lvl="0" marL="0" marR="0" rtl="0" algn="l">
                        <a:spcBef>
                          <a:spcPts val="0"/>
                        </a:spcBef>
                        <a:spcAft>
                          <a:spcPts val="0"/>
                        </a:spcAft>
                        <a:buNone/>
                      </a:pPr>
                      <a:r>
                        <a:rPr lang="en-US" sz="2400"/>
                        <a:t>Steve Martin</a:t>
                      </a:r>
                      <a:endParaRPr/>
                    </a:p>
                    <a:p>
                      <a:pPr indent="0" lvl="0" marL="0" marR="0" rtl="0" algn="l">
                        <a:spcBef>
                          <a:spcPts val="0"/>
                        </a:spcBef>
                        <a:spcAft>
                          <a:spcPts val="0"/>
                        </a:spcAft>
                        <a:buNone/>
                      </a:pPr>
                      <a:r>
                        <a:rPr lang="en-US" sz="2400"/>
                        <a:t>Blake Shelton</a:t>
                      </a:r>
                      <a:endParaRPr/>
                    </a:p>
                    <a:p>
                      <a:pPr indent="0" lvl="0" marL="0" marR="0" rtl="0" algn="l">
                        <a:spcBef>
                          <a:spcPts val="0"/>
                        </a:spcBef>
                        <a:spcAft>
                          <a:spcPts val="0"/>
                        </a:spcAft>
                        <a:buNone/>
                      </a:pPr>
                      <a:r>
                        <a:rPr lang="en-US" sz="2400"/>
                        <a:t>Jim Carrey</a:t>
                      </a:r>
                      <a:endParaRPr/>
                    </a:p>
                    <a:p>
                      <a:pPr indent="0" lvl="0" marL="0" marR="0" rtl="0" algn="l">
                        <a:spcBef>
                          <a:spcPts val="0"/>
                        </a:spcBef>
                        <a:spcAft>
                          <a:spcPts val="0"/>
                        </a:spcAft>
                        <a:buNone/>
                      </a:pPr>
                      <a:r>
                        <a:rPr lang="en-US" sz="2400"/>
                        <a:t>Carol Burnett</a:t>
                      </a:r>
                      <a:endParaRPr/>
                    </a:p>
                    <a:p>
                      <a:pPr indent="0" lvl="0" marL="0" marR="0" rtl="0" algn="l">
                        <a:spcBef>
                          <a:spcPts val="0"/>
                        </a:spcBef>
                        <a:spcAft>
                          <a:spcPts val="0"/>
                        </a:spcAft>
                        <a:buNone/>
                      </a:pPr>
                      <a:r>
                        <a:rPr lang="en-US" sz="2400"/>
                        <a:t>Elmo &amp; Ernie</a:t>
                      </a:r>
                      <a:endParaRPr/>
                    </a:p>
                    <a:p>
                      <a:pPr indent="0" lvl="0" marL="0" marR="0" rtl="0" algn="l">
                        <a:spcBef>
                          <a:spcPts val="0"/>
                        </a:spcBef>
                        <a:spcAft>
                          <a:spcPts val="0"/>
                        </a:spcAft>
                        <a:buNone/>
                      </a:pPr>
                      <a:r>
                        <a:t/>
                      </a:r>
                      <a:endParaRPr sz="2400"/>
                    </a:p>
                  </a:txBody>
                  <a:tcPr marT="45725" marB="45725" marR="91450" marL="91450">
                    <a:solidFill>
                      <a:srgbClr val="FF0000">
                        <a:alpha val="49803"/>
                      </a:srgbClr>
                    </a:solidFill>
                  </a:tcPr>
                </a:tc>
                <a:tc>
                  <a:txBody>
                    <a:bodyPr/>
                    <a:lstStyle/>
                    <a:p>
                      <a:pPr indent="0" lvl="0" marL="0" marR="0" rtl="0" algn="l">
                        <a:spcBef>
                          <a:spcPts val="0"/>
                        </a:spcBef>
                        <a:spcAft>
                          <a:spcPts val="0"/>
                        </a:spcAft>
                        <a:buNone/>
                      </a:pPr>
                      <a:r>
                        <a:rPr lang="en-US" sz="2400"/>
                        <a:t>Actors</a:t>
                      </a:r>
                      <a:endParaRPr/>
                    </a:p>
                    <a:p>
                      <a:pPr indent="0" lvl="0" marL="0" marR="0" rtl="0" algn="l">
                        <a:spcBef>
                          <a:spcPts val="0"/>
                        </a:spcBef>
                        <a:spcAft>
                          <a:spcPts val="0"/>
                        </a:spcAft>
                        <a:buNone/>
                      </a:pPr>
                      <a:r>
                        <a:rPr lang="en-US" sz="2400"/>
                        <a:t>Sales-People</a:t>
                      </a:r>
                      <a:endParaRPr/>
                    </a:p>
                    <a:p>
                      <a:pPr indent="0" lvl="0" marL="0" marR="0" rtl="0" algn="l">
                        <a:spcBef>
                          <a:spcPts val="0"/>
                        </a:spcBef>
                        <a:spcAft>
                          <a:spcPts val="0"/>
                        </a:spcAft>
                        <a:buNone/>
                      </a:pPr>
                      <a:r>
                        <a:rPr lang="en-US" sz="2400"/>
                        <a:t>Public Speakers</a:t>
                      </a:r>
                      <a:endParaRPr/>
                    </a:p>
                    <a:p>
                      <a:pPr indent="0" lvl="0" marL="0" marR="0" rtl="0" algn="l">
                        <a:spcBef>
                          <a:spcPts val="0"/>
                        </a:spcBef>
                        <a:spcAft>
                          <a:spcPts val="0"/>
                        </a:spcAft>
                        <a:buNone/>
                      </a:pPr>
                      <a:r>
                        <a:rPr lang="en-US" sz="2400"/>
                        <a:t>Politicians</a:t>
                      </a:r>
                      <a:endParaRPr/>
                    </a:p>
                    <a:p>
                      <a:pPr indent="0" lvl="0" marL="0" marR="0" rtl="0" algn="l">
                        <a:spcBef>
                          <a:spcPts val="0"/>
                        </a:spcBef>
                        <a:spcAft>
                          <a:spcPts val="0"/>
                        </a:spcAft>
                        <a:buNone/>
                      </a:pPr>
                      <a:r>
                        <a:rPr lang="en-US" sz="2400"/>
                        <a:t>Teachers </a:t>
                      </a:r>
                      <a:endParaRPr/>
                    </a:p>
                    <a:p>
                      <a:pPr indent="0" lvl="0" marL="0" marR="0" rtl="0" algn="l">
                        <a:spcBef>
                          <a:spcPts val="0"/>
                        </a:spcBef>
                        <a:spcAft>
                          <a:spcPts val="0"/>
                        </a:spcAft>
                        <a:buNone/>
                      </a:pPr>
                      <a:r>
                        <a:rPr lang="en-US" sz="2400"/>
                        <a:t>Comedians</a:t>
                      </a:r>
                      <a:endParaRPr/>
                    </a:p>
                    <a:p>
                      <a:pPr indent="0" lvl="0" marL="0" marR="0" rtl="0" algn="l">
                        <a:spcBef>
                          <a:spcPts val="0"/>
                        </a:spcBef>
                        <a:spcAft>
                          <a:spcPts val="0"/>
                        </a:spcAft>
                        <a:buNone/>
                      </a:pPr>
                      <a:r>
                        <a:rPr lang="en-US" sz="2400"/>
                        <a:t>Preachers</a:t>
                      </a:r>
                      <a:endParaRPr/>
                    </a:p>
                    <a:p>
                      <a:pPr indent="0" lvl="0" marL="0" marR="0" rtl="0" algn="l">
                        <a:spcBef>
                          <a:spcPts val="0"/>
                        </a:spcBef>
                        <a:spcAft>
                          <a:spcPts val="0"/>
                        </a:spcAft>
                        <a:buNone/>
                      </a:pPr>
                      <a:r>
                        <a:rPr lang="en-US" sz="2400"/>
                        <a:t>Auctioneers</a:t>
                      </a:r>
                      <a:endParaRPr/>
                    </a:p>
                  </a:txBody>
                  <a:tcPr marT="45725" marB="45725" marR="91450" marL="91450">
                    <a:solidFill>
                      <a:srgbClr val="FF0000">
                        <a:alpha val="49803"/>
                      </a:srgbClr>
                    </a:solidFill>
                  </a:tcPr>
                </a:tc>
                <a:tc>
                  <a:txBody>
                    <a:bodyPr/>
                    <a:lstStyle/>
                    <a:p>
                      <a:pPr indent="0" lvl="0" marL="0" marR="0" rtl="0" algn="l">
                        <a:spcBef>
                          <a:spcPts val="0"/>
                        </a:spcBef>
                        <a:spcAft>
                          <a:spcPts val="0"/>
                        </a:spcAft>
                        <a:buNone/>
                      </a:pPr>
                      <a:r>
                        <a:rPr lang="en-US" sz="2400"/>
                        <a:t>Fun to Watch</a:t>
                      </a:r>
                      <a:endParaRPr/>
                    </a:p>
                    <a:p>
                      <a:pPr indent="0" lvl="0" marL="0" marR="0" rtl="0" algn="l">
                        <a:spcBef>
                          <a:spcPts val="0"/>
                        </a:spcBef>
                        <a:spcAft>
                          <a:spcPts val="0"/>
                        </a:spcAft>
                        <a:buNone/>
                      </a:pPr>
                      <a:r>
                        <a:rPr lang="en-US" sz="2400"/>
                        <a:t>Great Starters</a:t>
                      </a:r>
                      <a:endParaRPr/>
                    </a:p>
                    <a:p>
                      <a:pPr indent="0" lvl="0" marL="0" marR="0" rtl="0" algn="l">
                        <a:spcBef>
                          <a:spcPts val="0"/>
                        </a:spcBef>
                        <a:spcAft>
                          <a:spcPts val="0"/>
                        </a:spcAft>
                        <a:buNone/>
                      </a:pPr>
                      <a:r>
                        <a:rPr lang="en-US" sz="2400"/>
                        <a:t>Quickly Bored</a:t>
                      </a:r>
                      <a:endParaRPr/>
                    </a:p>
                    <a:p>
                      <a:pPr indent="0" lvl="0" marL="0" marR="0" rtl="0" algn="l">
                        <a:spcBef>
                          <a:spcPts val="0"/>
                        </a:spcBef>
                        <a:spcAft>
                          <a:spcPts val="0"/>
                        </a:spcAft>
                        <a:buNone/>
                      </a:pPr>
                      <a:r>
                        <a:rPr lang="en-US" sz="2400"/>
                        <a:t>Likeable</a:t>
                      </a:r>
                      <a:endParaRPr/>
                    </a:p>
                    <a:p>
                      <a:pPr indent="0" lvl="0" marL="0" marR="0" rtl="0" algn="l">
                        <a:spcBef>
                          <a:spcPts val="0"/>
                        </a:spcBef>
                        <a:spcAft>
                          <a:spcPts val="0"/>
                        </a:spcAft>
                        <a:buNone/>
                      </a:pPr>
                      <a:r>
                        <a:rPr lang="en-US" sz="2400"/>
                        <a:t>Prone </a:t>
                      </a:r>
                      <a:r>
                        <a:rPr lang="en-US" sz="2000"/>
                        <a:t>to </a:t>
                      </a:r>
                      <a:r>
                        <a:rPr lang="en-US" sz="2400"/>
                        <a:t>Exaggerate</a:t>
                      </a:r>
                      <a:endParaRPr/>
                    </a:p>
                    <a:p>
                      <a:pPr indent="0" lvl="0" marL="0" marR="0" rtl="0" algn="l">
                        <a:spcBef>
                          <a:spcPts val="0"/>
                        </a:spcBef>
                        <a:spcAft>
                          <a:spcPts val="0"/>
                        </a:spcAft>
                        <a:buNone/>
                      </a:pPr>
                      <a:r>
                        <a:rPr lang="en-US" sz="2400"/>
                        <a:t>Easily Excitable</a:t>
                      </a:r>
                      <a:endParaRPr/>
                    </a:p>
                    <a:p>
                      <a:pPr indent="0" lvl="0" marL="0" marR="0" rtl="0" algn="l">
                        <a:spcBef>
                          <a:spcPts val="0"/>
                        </a:spcBef>
                        <a:spcAft>
                          <a:spcPts val="0"/>
                        </a:spcAft>
                        <a:buNone/>
                      </a:pPr>
                      <a:r>
                        <a:rPr lang="en-US" sz="2400"/>
                        <a:t>Have Lots </a:t>
                      </a:r>
                      <a:r>
                        <a:rPr lang="en-US" sz="2000"/>
                        <a:t>of </a:t>
                      </a:r>
                      <a:r>
                        <a:rPr lang="en-US" sz="2400"/>
                        <a:t>Friends</a:t>
                      </a:r>
                      <a:endParaRPr/>
                    </a:p>
                    <a:p>
                      <a:pPr indent="0" lvl="0" marL="0" marR="0" rtl="0" algn="l">
                        <a:spcBef>
                          <a:spcPts val="0"/>
                        </a:spcBef>
                        <a:spcAft>
                          <a:spcPts val="0"/>
                        </a:spcAft>
                        <a:buNone/>
                      </a:pPr>
                      <a:r>
                        <a:rPr lang="en-US" sz="2400"/>
                        <a:t>May Need to Focus</a:t>
                      </a:r>
                      <a:endParaRPr/>
                    </a:p>
                  </a:txBody>
                  <a:tcPr marT="45725" marB="45725" marR="91450" marL="91450">
                    <a:solidFill>
                      <a:srgbClr val="FF0000">
                        <a:alpha val="49803"/>
                      </a:srgbClr>
                    </a:solidFill>
                  </a:tcPr>
                </a:tc>
              </a:tr>
              <a:tr h="374550">
                <a:tc gridSpan="4">
                  <a:txBody>
                    <a:bodyPr/>
                    <a:lstStyle/>
                    <a:p>
                      <a:pPr indent="0" lvl="0" marL="0" marR="0" rtl="0" algn="l">
                        <a:spcBef>
                          <a:spcPts val="0"/>
                        </a:spcBef>
                        <a:spcAft>
                          <a:spcPts val="0"/>
                        </a:spcAft>
                        <a:buNone/>
                      </a:pPr>
                      <a:r>
                        <a:rPr b="1" i="1" lang="en-US" sz="1800"/>
                        <a:t>*Target: Ready…Aim…Talk!         *Motto: Lighten Up!          *Question: Who?           *Need: Recognition  </a:t>
                      </a:r>
                      <a:endParaRPr/>
                    </a:p>
                  </a:txBody>
                  <a:tcPr marT="45725" marB="45725" marR="91450" marL="91450"/>
                </a:tc>
                <a:tc hMerge="1"/>
                <a:tc hMerge="1"/>
                <a:tc hMerge="1"/>
              </a:tr>
              <a:tr h="374550">
                <a:tc gridSpan="4">
                  <a:txBody>
                    <a:bodyPr/>
                    <a:lstStyle/>
                    <a:p>
                      <a:pPr indent="0" lvl="0" marL="0" marR="0" rtl="0" algn="l">
                        <a:spcBef>
                          <a:spcPts val="0"/>
                        </a:spcBef>
                        <a:spcAft>
                          <a:spcPts val="0"/>
                        </a:spcAft>
                        <a:buNone/>
                      </a:pPr>
                      <a:r>
                        <a:rPr b="1" i="1" lang="en-US" sz="1800"/>
                        <a:t>Non-Verbal Cues: </a:t>
                      </a:r>
                      <a:r>
                        <a:rPr i="1" lang="en-US" sz="1700"/>
                        <a:t>energetic, poised, animated facial expressions, contact-oriented, often looks distracted, charming</a:t>
                      </a:r>
                      <a:endParaRPr/>
                    </a:p>
                  </a:txBody>
                  <a:tcPr marT="45725" marB="45725" marR="91450" marL="91450"/>
                </a:tc>
                <a:tc hMerge="1"/>
                <a:tc hMerge="1"/>
                <a:tc hMerge="1"/>
              </a:tr>
            </a:tbl>
          </a:graphicData>
        </a:graphic>
      </p:graphicFrame>
      <p:pic>
        <p:nvPicPr>
          <p:cNvPr id="240" name="Google Shape;240;p28"/>
          <p:cNvPicPr preferRelativeResize="0"/>
          <p:nvPr/>
        </p:nvPicPr>
        <p:blipFill rotWithShape="1">
          <a:blip r:embed="rId3">
            <a:alphaModFix/>
          </a:blip>
          <a:srcRect b="0" l="0" r="0" t="0"/>
          <a:stretch/>
        </p:blipFill>
        <p:spPr>
          <a:xfrm>
            <a:off x="917633" y="1282699"/>
            <a:ext cx="1533525" cy="54292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29"/>
          <p:cNvSpPr txBox="1"/>
          <p:nvPr>
            <p:ph type="title"/>
          </p:nvPr>
        </p:nvSpPr>
        <p:spPr>
          <a:xfrm>
            <a:off x="838200" y="365125"/>
            <a:ext cx="10515600" cy="1362075"/>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rgbClr val="0070C0"/>
              </a:buClr>
              <a:buSzPct val="100000"/>
              <a:buFont typeface="Calibri"/>
              <a:buNone/>
            </a:pPr>
            <a:r>
              <a:rPr b="1" lang="en-US" sz="4000">
                <a:solidFill>
                  <a:srgbClr val="0070C0"/>
                </a:solidFill>
              </a:rPr>
              <a:t>The Supportive </a:t>
            </a:r>
            <a:r>
              <a:rPr b="1" lang="en-US" sz="5400">
                <a:solidFill>
                  <a:srgbClr val="0070C0"/>
                </a:solidFill>
              </a:rPr>
              <a:t>S</a:t>
            </a:r>
            <a:r>
              <a:rPr b="1" lang="en-US" sz="6000">
                <a:solidFill>
                  <a:srgbClr val="0070C0"/>
                </a:solidFill>
              </a:rPr>
              <a:t> </a:t>
            </a:r>
            <a:r>
              <a:rPr b="1" lang="en-US" sz="4000">
                <a:solidFill>
                  <a:srgbClr val="0070C0"/>
                </a:solidFill>
              </a:rPr>
              <a:t>is People Driven	</a:t>
            </a:r>
            <a:r>
              <a:rPr b="1" lang="en-US" sz="3600">
                <a:solidFill>
                  <a:srgbClr val="0070C0"/>
                </a:solidFill>
              </a:rPr>
              <a:t>(30-35% Of Population)</a:t>
            </a:r>
            <a:endParaRPr sz="3600">
              <a:solidFill>
                <a:srgbClr val="0070C0"/>
              </a:solidFill>
            </a:endParaRPr>
          </a:p>
        </p:txBody>
      </p:sp>
      <p:graphicFrame>
        <p:nvGraphicFramePr>
          <p:cNvPr id="246" name="Google Shape;246;p29"/>
          <p:cNvGraphicFramePr/>
          <p:nvPr/>
        </p:nvGraphicFramePr>
        <p:xfrm>
          <a:off x="838200" y="1825624"/>
          <a:ext cx="3000000" cy="3000000"/>
        </p:xfrm>
        <a:graphic>
          <a:graphicData uri="http://schemas.openxmlformats.org/drawingml/2006/table">
            <a:tbl>
              <a:tblPr bandRow="1" firstRow="1">
                <a:noFill/>
                <a:tableStyleId>{85BC28FE-BEE9-4C0F-A548-D9B90BFAAAD1}</a:tableStyleId>
              </a:tblPr>
              <a:tblGrid>
                <a:gridCol w="2640650"/>
                <a:gridCol w="2617150"/>
                <a:gridCol w="2628900"/>
                <a:gridCol w="2628900"/>
              </a:tblGrid>
              <a:tr h="374550">
                <a:tc>
                  <a:txBody>
                    <a:bodyPr/>
                    <a:lstStyle/>
                    <a:p>
                      <a:pPr indent="0" lvl="0" marL="0" marR="0" rtl="0" algn="ctr">
                        <a:spcBef>
                          <a:spcPts val="0"/>
                        </a:spcBef>
                        <a:spcAft>
                          <a:spcPts val="0"/>
                        </a:spcAft>
                        <a:buNone/>
                      </a:pPr>
                      <a:r>
                        <a:rPr lang="en-US" sz="1800"/>
                        <a:t>S Words</a:t>
                      </a:r>
                      <a:endParaRPr/>
                    </a:p>
                  </a:txBody>
                  <a:tcPr marT="45725" marB="45725" marR="91450" marL="91450">
                    <a:solidFill>
                      <a:srgbClr val="0070C0"/>
                    </a:solidFill>
                  </a:tcPr>
                </a:tc>
                <a:tc>
                  <a:txBody>
                    <a:bodyPr/>
                    <a:lstStyle/>
                    <a:p>
                      <a:pPr indent="0" lvl="0" marL="0" marR="0" rtl="0" algn="ctr">
                        <a:spcBef>
                          <a:spcPts val="0"/>
                        </a:spcBef>
                        <a:spcAft>
                          <a:spcPts val="0"/>
                        </a:spcAft>
                        <a:buNone/>
                      </a:pPr>
                      <a:r>
                        <a:rPr lang="en-US" sz="1800"/>
                        <a:t>People</a:t>
                      </a:r>
                      <a:endParaRPr/>
                    </a:p>
                  </a:txBody>
                  <a:tcPr marT="45725" marB="45725" marR="91450" marL="91450">
                    <a:solidFill>
                      <a:srgbClr val="0070C0"/>
                    </a:solidFill>
                  </a:tcPr>
                </a:tc>
                <a:tc>
                  <a:txBody>
                    <a:bodyPr/>
                    <a:lstStyle/>
                    <a:p>
                      <a:pPr indent="0" lvl="0" marL="0" marR="0" rtl="0" algn="ctr">
                        <a:spcBef>
                          <a:spcPts val="0"/>
                        </a:spcBef>
                        <a:spcAft>
                          <a:spcPts val="0"/>
                        </a:spcAft>
                        <a:buNone/>
                      </a:pPr>
                      <a:r>
                        <a:rPr lang="en-US" sz="1800"/>
                        <a:t>Profession</a:t>
                      </a:r>
                      <a:endParaRPr/>
                    </a:p>
                  </a:txBody>
                  <a:tcPr marT="45725" marB="45725" marR="91450" marL="91450">
                    <a:solidFill>
                      <a:srgbClr val="0070C0"/>
                    </a:solidFill>
                  </a:tcPr>
                </a:tc>
                <a:tc>
                  <a:txBody>
                    <a:bodyPr/>
                    <a:lstStyle/>
                    <a:p>
                      <a:pPr indent="0" lvl="0" marL="0" marR="0" rtl="0" algn="ctr">
                        <a:spcBef>
                          <a:spcPts val="0"/>
                        </a:spcBef>
                        <a:spcAft>
                          <a:spcPts val="0"/>
                        </a:spcAft>
                        <a:buNone/>
                      </a:pPr>
                      <a:r>
                        <a:rPr lang="en-US" sz="1800"/>
                        <a:t>Are/Can (Be)</a:t>
                      </a:r>
                      <a:endParaRPr/>
                    </a:p>
                  </a:txBody>
                  <a:tcPr marT="45725" marB="45725" marR="91450" marL="91450">
                    <a:solidFill>
                      <a:srgbClr val="0070C0"/>
                    </a:solidFill>
                  </a:tcPr>
                </a:tc>
              </a:tr>
              <a:tr h="3417150">
                <a:tc>
                  <a:txBody>
                    <a:bodyPr/>
                    <a:lstStyle/>
                    <a:p>
                      <a:pPr indent="0" lvl="0" marL="0" marR="0" rtl="0" algn="l">
                        <a:spcBef>
                          <a:spcPts val="0"/>
                        </a:spcBef>
                        <a:spcAft>
                          <a:spcPts val="0"/>
                        </a:spcAft>
                        <a:buNone/>
                      </a:pPr>
                      <a:r>
                        <a:rPr lang="en-US" sz="2400"/>
                        <a:t>Supportive</a:t>
                      </a:r>
                      <a:endParaRPr/>
                    </a:p>
                    <a:p>
                      <a:pPr indent="0" lvl="0" marL="0" marR="0" rtl="0" algn="l">
                        <a:spcBef>
                          <a:spcPts val="0"/>
                        </a:spcBef>
                        <a:spcAft>
                          <a:spcPts val="0"/>
                        </a:spcAft>
                        <a:buNone/>
                      </a:pPr>
                      <a:r>
                        <a:rPr lang="en-US" sz="2400"/>
                        <a:t>Steady</a:t>
                      </a:r>
                      <a:endParaRPr/>
                    </a:p>
                    <a:p>
                      <a:pPr indent="0" lvl="0" marL="0" marR="0" rtl="0" algn="l">
                        <a:spcBef>
                          <a:spcPts val="0"/>
                        </a:spcBef>
                        <a:spcAft>
                          <a:spcPts val="0"/>
                        </a:spcAft>
                        <a:buNone/>
                      </a:pPr>
                      <a:r>
                        <a:rPr lang="en-US" sz="2400"/>
                        <a:t>Secure</a:t>
                      </a:r>
                      <a:endParaRPr/>
                    </a:p>
                    <a:p>
                      <a:pPr indent="0" lvl="0" marL="0" marR="0" rtl="0" algn="l">
                        <a:spcBef>
                          <a:spcPts val="0"/>
                        </a:spcBef>
                        <a:spcAft>
                          <a:spcPts val="0"/>
                        </a:spcAft>
                        <a:buNone/>
                      </a:pPr>
                      <a:r>
                        <a:rPr lang="en-US" sz="2400"/>
                        <a:t>Serve</a:t>
                      </a:r>
                      <a:endParaRPr/>
                    </a:p>
                    <a:p>
                      <a:pPr indent="0" lvl="0" marL="0" marR="0" rtl="0" algn="l">
                        <a:spcBef>
                          <a:spcPts val="0"/>
                        </a:spcBef>
                        <a:spcAft>
                          <a:spcPts val="0"/>
                        </a:spcAft>
                        <a:buNone/>
                      </a:pPr>
                      <a:r>
                        <a:rPr lang="en-US" sz="2400"/>
                        <a:t>Submissive</a:t>
                      </a:r>
                      <a:endParaRPr/>
                    </a:p>
                    <a:p>
                      <a:pPr indent="0" lvl="0" marL="0" marR="0" rtl="0" algn="l">
                        <a:spcBef>
                          <a:spcPts val="0"/>
                        </a:spcBef>
                        <a:spcAft>
                          <a:spcPts val="0"/>
                        </a:spcAft>
                        <a:buNone/>
                      </a:pPr>
                      <a:r>
                        <a:rPr lang="en-US" sz="2400"/>
                        <a:t>Shy</a:t>
                      </a:r>
                      <a:endParaRPr/>
                    </a:p>
                    <a:p>
                      <a:pPr indent="0" lvl="0" marL="0" marR="0" rtl="0" algn="l">
                        <a:spcBef>
                          <a:spcPts val="0"/>
                        </a:spcBef>
                        <a:spcAft>
                          <a:spcPts val="0"/>
                        </a:spcAft>
                        <a:buNone/>
                      </a:pPr>
                      <a:r>
                        <a:rPr lang="en-US" sz="2400"/>
                        <a:t>Sentimental</a:t>
                      </a:r>
                      <a:endParaRPr/>
                    </a:p>
                    <a:p>
                      <a:pPr indent="0" lvl="0" marL="0" marR="0" rtl="0" algn="l">
                        <a:spcBef>
                          <a:spcPts val="0"/>
                        </a:spcBef>
                        <a:spcAft>
                          <a:spcPts val="0"/>
                        </a:spcAft>
                        <a:buNone/>
                      </a:pPr>
                      <a:r>
                        <a:rPr b="1" i="1" lang="en-US" sz="2400">
                          <a:solidFill>
                            <a:srgbClr val="FF0000"/>
                          </a:solidFill>
                        </a:rPr>
                        <a:t>Overly Sensitive</a:t>
                      </a:r>
                      <a:endParaRPr/>
                    </a:p>
                  </a:txBody>
                  <a:tcPr marT="45725" marB="45725" marR="91450" marL="91450">
                    <a:solidFill>
                      <a:srgbClr val="0070C0">
                        <a:alpha val="49803"/>
                      </a:srgbClr>
                    </a:solidFill>
                  </a:tcPr>
                </a:tc>
                <a:tc>
                  <a:txBody>
                    <a:bodyPr/>
                    <a:lstStyle/>
                    <a:p>
                      <a:pPr indent="0" lvl="0" marL="0" marR="0" rtl="0" algn="l">
                        <a:spcBef>
                          <a:spcPts val="0"/>
                        </a:spcBef>
                        <a:spcAft>
                          <a:spcPts val="0"/>
                        </a:spcAft>
                        <a:buNone/>
                      </a:pPr>
                      <a:r>
                        <a:rPr lang="en-US" sz="2400"/>
                        <a:t>Princess Diana</a:t>
                      </a:r>
                      <a:endParaRPr/>
                    </a:p>
                    <a:p>
                      <a:pPr indent="0" lvl="0" marL="0" marR="0" rtl="0" algn="l">
                        <a:lnSpc>
                          <a:spcPct val="100000"/>
                        </a:lnSpc>
                        <a:spcBef>
                          <a:spcPts val="0"/>
                        </a:spcBef>
                        <a:spcAft>
                          <a:spcPts val="0"/>
                        </a:spcAft>
                        <a:buClr>
                          <a:schemeClr val="dk1"/>
                        </a:buClr>
                        <a:buSzPts val="2400"/>
                        <a:buFont typeface="Calibri"/>
                        <a:buNone/>
                      </a:pPr>
                      <a:r>
                        <a:rPr lang="en-US" sz="2400"/>
                        <a:t>David Ortiz</a:t>
                      </a:r>
                      <a:endParaRPr/>
                    </a:p>
                    <a:p>
                      <a:pPr indent="0" lvl="0" marL="0" marR="0" rtl="0" algn="l">
                        <a:spcBef>
                          <a:spcPts val="0"/>
                        </a:spcBef>
                        <a:spcAft>
                          <a:spcPts val="0"/>
                        </a:spcAft>
                        <a:buNone/>
                      </a:pPr>
                      <a:r>
                        <a:rPr lang="en-US" sz="2400"/>
                        <a:t>Bob Marley</a:t>
                      </a:r>
                      <a:endParaRPr/>
                    </a:p>
                    <a:p>
                      <a:pPr indent="0" lvl="0" marL="0" marR="0" rtl="0" algn="l">
                        <a:spcBef>
                          <a:spcPts val="0"/>
                        </a:spcBef>
                        <a:spcAft>
                          <a:spcPts val="0"/>
                        </a:spcAft>
                        <a:buNone/>
                      </a:pPr>
                      <a:r>
                        <a:rPr lang="en-US" sz="2200"/>
                        <a:t>Florence Nightingale</a:t>
                      </a:r>
                      <a:endParaRPr/>
                    </a:p>
                    <a:p>
                      <a:pPr indent="0" lvl="0" marL="0" marR="0" rtl="0" algn="l">
                        <a:spcBef>
                          <a:spcPts val="0"/>
                        </a:spcBef>
                        <a:spcAft>
                          <a:spcPts val="0"/>
                        </a:spcAft>
                        <a:buNone/>
                      </a:pPr>
                      <a:r>
                        <a:rPr lang="en-US" sz="2400"/>
                        <a:t>Matt Damon</a:t>
                      </a:r>
                      <a:endParaRPr/>
                    </a:p>
                    <a:p>
                      <a:pPr indent="0" lvl="0" marL="0" marR="0" rtl="0" algn="l">
                        <a:spcBef>
                          <a:spcPts val="0"/>
                        </a:spcBef>
                        <a:spcAft>
                          <a:spcPts val="0"/>
                        </a:spcAft>
                        <a:buNone/>
                      </a:pPr>
                      <a:r>
                        <a:rPr lang="en-US" sz="2400"/>
                        <a:t>Pope Francis</a:t>
                      </a:r>
                      <a:endParaRPr/>
                    </a:p>
                    <a:p>
                      <a:pPr indent="0" lvl="0" marL="0" marR="0" rtl="0" algn="l">
                        <a:spcBef>
                          <a:spcPts val="0"/>
                        </a:spcBef>
                        <a:spcAft>
                          <a:spcPts val="0"/>
                        </a:spcAft>
                        <a:buNone/>
                      </a:pPr>
                      <a:r>
                        <a:rPr lang="en-US" sz="2400"/>
                        <a:t>Sally Field</a:t>
                      </a:r>
                      <a:endParaRPr/>
                    </a:p>
                    <a:p>
                      <a:pPr indent="0" lvl="0" marL="0" marR="0" rtl="0" algn="l">
                        <a:spcBef>
                          <a:spcPts val="0"/>
                        </a:spcBef>
                        <a:spcAft>
                          <a:spcPts val="0"/>
                        </a:spcAft>
                        <a:buNone/>
                      </a:pPr>
                      <a:r>
                        <a:rPr lang="en-US" sz="2400"/>
                        <a:t>Kermit &amp; Big Bird</a:t>
                      </a:r>
                      <a:endParaRPr/>
                    </a:p>
                  </a:txBody>
                  <a:tcPr marT="45725" marB="45725" marR="91450" marL="91450">
                    <a:solidFill>
                      <a:srgbClr val="0070C0">
                        <a:alpha val="49803"/>
                      </a:srgbClr>
                    </a:solidFill>
                  </a:tcPr>
                </a:tc>
                <a:tc>
                  <a:txBody>
                    <a:bodyPr/>
                    <a:lstStyle/>
                    <a:p>
                      <a:pPr indent="0" lvl="0" marL="0" marR="0" rtl="0" algn="l">
                        <a:spcBef>
                          <a:spcPts val="0"/>
                        </a:spcBef>
                        <a:spcAft>
                          <a:spcPts val="0"/>
                        </a:spcAft>
                        <a:buNone/>
                      </a:pPr>
                      <a:r>
                        <a:rPr lang="en-US" sz="2400"/>
                        <a:t>Supervisors</a:t>
                      </a:r>
                      <a:endParaRPr/>
                    </a:p>
                    <a:p>
                      <a:pPr indent="0" lvl="0" marL="0" marR="0" rtl="0" algn="l">
                        <a:spcBef>
                          <a:spcPts val="0"/>
                        </a:spcBef>
                        <a:spcAft>
                          <a:spcPts val="0"/>
                        </a:spcAft>
                        <a:buNone/>
                      </a:pPr>
                      <a:r>
                        <a:rPr lang="en-US" sz="2400"/>
                        <a:t>Managers</a:t>
                      </a:r>
                      <a:endParaRPr/>
                    </a:p>
                    <a:p>
                      <a:pPr indent="0" lvl="0" marL="0" marR="0" rtl="0" algn="l">
                        <a:spcBef>
                          <a:spcPts val="0"/>
                        </a:spcBef>
                        <a:spcAft>
                          <a:spcPts val="0"/>
                        </a:spcAft>
                        <a:buNone/>
                      </a:pPr>
                      <a:r>
                        <a:rPr lang="en-US" sz="2400"/>
                        <a:t>Technicians</a:t>
                      </a:r>
                      <a:endParaRPr/>
                    </a:p>
                    <a:p>
                      <a:pPr indent="0" lvl="0" marL="0" marR="0" rtl="0" algn="l">
                        <a:spcBef>
                          <a:spcPts val="0"/>
                        </a:spcBef>
                        <a:spcAft>
                          <a:spcPts val="0"/>
                        </a:spcAft>
                        <a:buNone/>
                      </a:pPr>
                      <a:r>
                        <a:rPr lang="en-US" sz="2400"/>
                        <a:t>Counselors</a:t>
                      </a:r>
                      <a:endParaRPr/>
                    </a:p>
                    <a:p>
                      <a:pPr indent="0" lvl="0" marL="0" marR="0" rtl="0" algn="l">
                        <a:spcBef>
                          <a:spcPts val="0"/>
                        </a:spcBef>
                        <a:spcAft>
                          <a:spcPts val="0"/>
                        </a:spcAft>
                        <a:buNone/>
                      </a:pPr>
                      <a:r>
                        <a:rPr lang="en-US" sz="2400"/>
                        <a:t>Diplomats</a:t>
                      </a:r>
                      <a:endParaRPr/>
                    </a:p>
                    <a:p>
                      <a:pPr indent="0" lvl="0" marL="0" marR="0" rtl="0" algn="l">
                        <a:spcBef>
                          <a:spcPts val="0"/>
                        </a:spcBef>
                        <a:spcAft>
                          <a:spcPts val="0"/>
                        </a:spcAft>
                        <a:buNone/>
                      </a:pPr>
                      <a:r>
                        <a:rPr lang="en-US" sz="2400"/>
                        <a:t>Pharmacists</a:t>
                      </a:r>
                      <a:endParaRPr/>
                    </a:p>
                    <a:p>
                      <a:pPr indent="0" lvl="0" marL="0" marR="0" rtl="0" algn="l">
                        <a:spcBef>
                          <a:spcPts val="0"/>
                        </a:spcBef>
                        <a:spcAft>
                          <a:spcPts val="0"/>
                        </a:spcAft>
                        <a:buNone/>
                      </a:pPr>
                      <a:r>
                        <a:rPr lang="en-US" sz="2400"/>
                        <a:t>Real Estate Agents</a:t>
                      </a:r>
                      <a:endParaRPr/>
                    </a:p>
                    <a:p>
                      <a:pPr indent="0" lvl="0" marL="0" marR="0" rtl="0" algn="l">
                        <a:spcBef>
                          <a:spcPts val="0"/>
                        </a:spcBef>
                        <a:spcAft>
                          <a:spcPts val="0"/>
                        </a:spcAft>
                        <a:buNone/>
                      </a:pPr>
                      <a:r>
                        <a:rPr lang="en-US" sz="2400"/>
                        <a:t>Veterinarians</a:t>
                      </a:r>
                      <a:endParaRPr/>
                    </a:p>
                  </a:txBody>
                  <a:tcPr marT="45725" marB="45725" marR="91450" marL="91450">
                    <a:solidFill>
                      <a:srgbClr val="0070C0">
                        <a:alpha val="49803"/>
                      </a:srgbClr>
                    </a:solidFill>
                  </a:tcPr>
                </a:tc>
                <a:tc>
                  <a:txBody>
                    <a:bodyPr/>
                    <a:lstStyle/>
                    <a:p>
                      <a:pPr indent="0" lvl="0" marL="0" marR="0" rtl="0" algn="l">
                        <a:spcBef>
                          <a:spcPts val="0"/>
                        </a:spcBef>
                        <a:spcAft>
                          <a:spcPts val="0"/>
                        </a:spcAft>
                        <a:buNone/>
                      </a:pPr>
                      <a:r>
                        <a:rPr lang="en-US" sz="2400"/>
                        <a:t>Agreeable</a:t>
                      </a:r>
                      <a:endParaRPr/>
                    </a:p>
                    <a:p>
                      <a:pPr indent="0" lvl="0" marL="0" marR="0" rtl="0" algn="l">
                        <a:spcBef>
                          <a:spcPts val="0"/>
                        </a:spcBef>
                        <a:spcAft>
                          <a:spcPts val="0"/>
                        </a:spcAft>
                        <a:buNone/>
                      </a:pPr>
                      <a:r>
                        <a:rPr lang="en-US" sz="2400"/>
                        <a:t>Compassionate</a:t>
                      </a:r>
                      <a:endParaRPr/>
                    </a:p>
                    <a:p>
                      <a:pPr indent="0" lvl="0" marL="0" marR="0" rtl="0" algn="l">
                        <a:spcBef>
                          <a:spcPts val="0"/>
                        </a:spcBef>
                        <a:spcAft>
                          <a:spcPts val="0"/>
                        </a:spcAft>
                        <a:buNone/>
                      </a:pPr>
                      <a:r>
                        <a:rPr lang="en-US" sz="2000"/>
                        <a:t>Nicest People in World</a:t>
                      </a:r>
                      <a:endParaRPr/>
                    </a:p>
                    <a:p>
                      <a:pPr indent="0" lvl="0" marL="0" marR="0" rtl="0" algn="l">
                        <a:spcBef>
                          <a:spcPts val="0"/>
                        </a:spcBef>
                        <a:spcAft>
                          <a:spcPts val="0"/>
                        </a:spcAft>
                        <a:buNone/>
                      </a:pPr>
                      <a:r>
                        <a:rPr lang="en-US" sz="2400"/>
                        <a:t>Loyal Friends</a:t>
                      </a:r>
                      <a:endParaRPr/>
                    </a:p>
                    <a:p>
                      <a:pPr indent="0" lvl="0" marL="0" marR="0" rtl="0" algn="l">
                        <a:spcBef>
                          <a:spcPts val="0"/>
                        </a:spcBef>
                        <a:spcAft>
                          <a:spcPts val="0"/>
                        </a:spcAft>
                        <a:buNone/>
                      </a:pPr>
                      <a:r>
                        <a:rPr lang="en-US" sz="2100"/>
                        <a:t>Considerate of Others</a:t>
                      </a:r>
                      <a:endParaRPr/>
                    </a:p>
                    <a:p>
                      <a:pPr indent="0" lvl="0" marL="0" marR="0" rtl="0" algn="l">
                        <a:spcBef>
                          <a:spcPts val="0"/>
                        </a:spcBef>
                        <a:spcAft>
                          <a:spcPts val="0"/>
                        </a:spcAft>
                        <a:buNone/>
                      </a:pPr>
                      <a:r>
                        <a:rPr lang="en-US" sz="2400"/>
                        <a:t>Take Their Time</a:t>
                      </a:r>
                      <a:endParaRPr/>
                    </a:p>
                    <a:p>
                      <a:pPr indent="0" lvl="0" marL="0" marR="0" rtl="0" algn="l">
                        <a:spcBef>
                          <a:spcPts val="0"/>
                        </a:spcBef>
                        <a:spcAft>
                          <a:spcPts val="0"/>
                        </a:spcAft>
                        <a:buNone/>
                      </a:pPr>
                      <a:r>
                        <a:rPr lang="en-US" sz="2400"/>
                        <a:t>Are Sentimental</a:t>
                      </a:r>
                      <a:endParaRPr/>
                    </a:p>
                    <a:p>
                      <a:pPr indent="0" lvl="0" marL="0" marR="0" rtl="0" algn="l">
                        <a:spcBef>
                          <a:spcPts val="0"/>
                        </a:spcBef>
                        <a:spcAft>
                          <a:spcPts val="0"/>
                        </a:spcAft>
                        <a:buNone/>
                      </a:pPr>
                      <a:r>
                        <a:rPr lang="en-US" sz="2400"/>
                        <a:t>Want Appreciation</a:t>
                      </a:r>
                      <a:endParaRPr/>
                    </a:p>
                  </a:txBody>
                  <a:tcPr marT="45725" marB="45725" marR="91450" marL="91450">
                    <a:solidFill>
                      <a:srgbClr val="0070C0">
                        <a:alpha val="49803"/>
                      </a:srgbClr>
                    </a:solidFill>
                  </a:tcPr>
                </a:tc>
              </a:tr>
              <a:tr h="374550">
                <a:tc gridSpan="4">
                  <a:txBody>
                    <a:bodyPr/>
                    <a:lstStyle/>
                    <a:p>
                      <a:pPr indent="0" lvl="0" marL="0" marR="0" rtl="0" algn="l">
                        <a:spcBef>
                          <a:spcPts val="0"/>
                        </a:spcBef>
                        <a:spcAft>
                          <a:spcPts val="0"/>
                        </a:spcAft>
                        <a:buNone/>
                      </a:pPr>
                      <a:r>
                        <a:rPr b="1" i="1" lang="en-US" sz="1800"/>
                        <a:t>*Target: Ready…Ready…Ready…     *Motto: All for 1 &amp; 1 for All      *Question: How?     *Need: Reassurance</a:t>
                      </a:r>
                      <a:endParaRPr/>
                    </a:p>
                  </a:txBody>
                  <a:tcPr marT="45725" marB="45725" marR="91450" marL="91450"/>
                </a:tc>
                <a:tc hMerge="1"/>
                <a:tc hMerge="1"/>
                <a:tc hMerge="1"/>
              </a:tr>
              <a:tr h="374550">
                <a:tc gridSpan="4">
                  <a:txBody>
                    <a:bodyPr/>
                    <a:lstStyle/>
                    <a:p>
                      <a:pPr indent="0" lvl="0" marL="0" marR="0" rtl="0" algn="l">
                        <a:spcBef>
                          <a:spcPts val="0"/>
                        </a:spcBef>
                        <a:spcAft>
                          <a:spcPts val="0"/>
                        </a:spcAft>
                        <a:buNone/>
                      </a:pPr>
                      <a:r>
                        <a:rPr b="1" i="1" lang="en-US" sz="1800"/>
                        <a:t>Non-Verbal Cues: </a:t>
                      </a:r>
                      <a:r>
                        <a:rPr b="1" i="1" lang="en-US" sz="1700"/>
                        <a:t>Slower-moving body language, intermittent eye contact, gentle handshake, exhibits patience</a:t>
                      </a:r>
                      <a:endParaRPr i="1" sz="1700"/>
                    </a:p>
                  </a:txBody>
                  <a:tcPr marT="45725" marB="45725" marR="91450" marL="91450"/>
                </a:tc>
                <a:tc hMerge="1"/>
                <a:tc hMerge="1"/>
                <a:tc hMerge="1"/>
              </a:tr>
            </a:tbl>
          </a:graphicData>
        </a:graphic>
      </p:graphicFrame>
      <p:pic>
        <p:nvPicPr>
          <p:cNvPr id="247" name="Google Shape;247;p29"/>
          <p:cNvPicPr preferRelativeResize="0"/>
          <p:nvPr/>
        </p:nvPicPr>
        <p:blipFill rotWithShape="1">
          <a:blip r:embed="rId3">
            <a:alphaModFix/>
          </a:blip>
          <a:srcRect b="0" l="0" r="0" t="0"/>
          <a:stretch/>
        </p:blipFill>
        <p:spPr>
          <a:xfrm>
            <a:off x="917633" y="1282699"/>
            <a:ext cx="1533525" cy="54292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30"/>
          <p:cNvSpPr txBox="1"/>
          <p:nvPr>
            <p:ph type="title"/>
          </p:nvPr>
        </p:nvSpPr>
        <p:spPr>
          <a:xfrm>
            <a:off x="838200" y="365125"/>
            <a:ext cx="10515600" cy="1362075"/>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rgbClr val="FFCC00"/>
              </a:buClr>
              <a:buSzPct val="100000"/>
              <a:buFont typeface="Calibri"/>
              <a:buNone/>
            </a:pPr>
            <a:r>
              <a:rPr b="1" lang="en-US">
                <a:solidFill>
                  <a:srgbClr val="FFCC00"/>
                </a:solidFill>
              </a:rPr>
              <a:t>The Cautious </a:t>
            </a:r>
            <a:r>
              <a:rPr b="1" lang="en-US" sz="6000">
                <a:solidFill>
                  <a:srgbClr val="FFCC00"/>
                </a:solidFill>
              </a:rPr>
              <a:t>C </a:t>
            </a:r>
            <a:r>
              <a:rPr b="1" lang="en-US">
                <a:solidFill>
                  <a:srgbClr val="FFCC00"/>
                </a:solidFill>
              </a:rPr>
              <a:t>is Task Driven	</a:t>
            </a:r>
            <a:r>
              <a:rPr lang="en-US">
                <a:solidFill>
                  <a:srgbClr val="FFCC00"/>
                </a:solidFill>
              </a:rPr>
              <a:t>(</a:t>
            </a:r>
            <a:r>
              <a:rPr b="1" lang="en-US" sz="3600">
                <a:solidFill>
                  <a:srgbClr val="FFCC00"/>
                </a:solidFill>
              </a:rPr>
              <a:t>20-25% Of Population)</a:t>
            </a:r>
            <a:endParaRPr>
              <a:solidFill>
                <a:srgbClr val="FFCC00"/>
              </a:solidFill>
            </a:endParaRPr>
          </a:p>
        </p:txBody>
      </p:sp>
      <p:graphicFrame>
        <p:nvGraphicFramePr>
          <p:cNvPr id="253" name="Google Shape;253;p30"/>
          <p:cNvGraphicFramePr/>
          <p:nvPr/>
        </p:nvGraphicFramePr>
        <p:xfrm>
          <a:off x="838200" y="1825624"/>
          <a:ext cx="3000000" cy="3000000"/>
        </p:xfrm>
        <a:graphic>
          <a:graphicData uri="http://schemas.openxmlformats.org/drawingml/2006/table">
            <a:tbl>
              <a:tblPr bandRow="1" firstRow="1">
                <a:noFill/>
                <a:tableStyleId>{85BC28FE-BEE9-4C0F-A548-D9B90BFAAAD1}</a:tableStyleId>
              </a:tblPr>
              <a:tblGrid>
                <a:gridCol w="2640650"/>
                <a:gridCol w="2617150"/>
                <a:gridCol w="2628900"/>
                <a:gridCol w="2628900"/>
              </a:tblGrid>
              <a:tr h="374550">
                <a:tc>
                  <a:txBody>
                    <a:bodyPr/>
                    <a:lstStyle/>
                    <a:p>
                      <a:pPr indent="0" lvl="0" marL="0" marR="0" rtl="0" algn="ctr">
                        <a:spcBef>
                          <a:spcPts val="0"/>
                        </a:spcBef>
                        <a:spcAft>
                          <a:spcPts val="0"/>
                        </a:spcAft>
                        <a:buNone/>
                      </a:pPr>
                      <a:r>
                        <a:rPr lang="en-US" sz="1800"/>
                        <a:t>C Words</a:t>
                      </a:r>
                      <a:endParaRPr/>
                    </a:p>
                  </a:txBody>
                  <a:tcPr marT="45725" marB="45725" marR="91450" marL="91450">
                    <a:solidFill>
                      <a:srgbClr val="FFCC00"/>
                    </a:solidFill>
                  </a:tcPr>
                </a:tc>
                <a:tc>
                  <a:txBody>
                    <a:bodyPr/>
                    <a:lstStyle/>
                    <a:p>
                      <a:pPr indent="0" lvl="0" marL="0" marR="0" rtl="0" algn="ctr">
                        <a:spcBef>
                          <a:spcPts val="0"/>
                        </a:spcBef>
                        <a:spcAft>
                          <a:spcPts val="0"/>
                        </a:spcAft>
                        <a:buNone/>
                      </a:pPr>
                      <a:r>
                        <a:rPr lang="en-US" sz="1800"/>
                        <a:t>People</a:t>
                      </a:r>
                      <a:endParaRPr/>
                    </a:p>
                  </a:txBody>
                  <a:tcPr marT="45725" marB="45725" marR="91450" marL="91450">
                    <a:solidFill>
                      <a:srgbClr val="FFCC00"/>
                    </a:solidFill>
                  </a:tcPr>
                </a:tc>
                <a:tc>
                  <a:txBody>
                    <a:bodyPr/>
                    <a:lstStyle/>
                    <a:p>
                      <a:pPr indent="0" lvl="0" marL="0" marR="0" rtl="0" algn="ctr">
                        <a:spcBef>
                          <a:spcPts val="0"/>
                        </a:spcBef>
                        <a:spcAft>
                          <a:spcPts val="0"/>
                        </a:spcAft>
                        <a:buNone/>
                      </a:pPr>
                      <a:r>
                        <a:rPr lang="en-US" sz="1800"/>
                        <a:t>Profession</a:t>
                      </a:r>
                      <a:endParaRPr/>
                    </a:p>
                  </a:txBody>
                  <a:tcPr marT="45725" marB="45725" marR="91450" marL="91450">
                    <a:solidFill>
                      <a:srgbClr val="FFCC00"/>
                    </a:solidFill>
                  </a:tcPr>
                </a:tc>
                <a:tc>
                  <a:txBody>
                    <a:bodyPr/>
                    <a:lstStyle/>
                    <a:p>
                      <a:pPr indent="0" lvl="0" marL="0" marR="0" rtl="0" algn="ctr">
                        <a:spcBef>
                          <a:spcPts val="0"/>
                        </a:spcBef>
                        <a:spcAft>
                          <a:spcPts val="0"/>
                        </a:spcAft>
                        <a:buNone/>
                      </a:pPr>
                      <a:r>
                        <a:rPr lang="en-US" sz="1800"/>
                        <a:t>Are/Can (Be)</a:t>
                      </a:r>
                      <a:endParaRPr/>
                    </a:p>
                  </a:txBody>
                  <a:tcPr marT="45725" marB="45725" marR="91450" marL="91450">
                    <a:solidFill>
                      <a:srgbClr val="FFCC00"/>
                    </a:solidFill>
                  </a:tcPr>
                </a:tc>
              </a:tr>
              <a:tr h="3417150">
                <a:tc>
                  <a:txBody>
                    <a:bodyPr/>
                    <a:lstStyle/>
                    <a:p>
                      <a:pPr indent="0" lvl="0" marL="0" marR="0" rtl="0" algn="l">
                        <a:spcBef>
                          <a:spcPts val="0"/>
                        </a:spcBef>
                        <a:spcAft>
                          <a:spcPts val="0"/>
                        </a:spcAft>
                        <a:buNone/>
                      </a:pPr>
                      <a:r>
                        <a:rPr lang="en-US" sz="2400"/>
                        <a:t>Cautious</a:t>
                      </a:r>
                      <a:endParaRPr/>
                    </a:p>
                    <a:p>
                      <a:pPr indent="0" lvl="0" marL="0" marR="0" rtl="0" algn="l">
                        <a:spcBef>
                          <a:spcPts val="0"/>
                        </a:spcBef>
                        <a:spcAft>
                          <a:spcPts val="0"/>
                        </a:spcAft>
                        <a:buNone/>
                      </a:pPr>
                      <a:r>
                        <a:rPr lang="en-US" sz="2400"/>
                        <a:t>Competent</a:t>
                      </a:r>
                      <a:endParaRPr/>
                    </a:p>
                    <a:p>
                      <a:pPr indent="0" lvl="0" marL="0" marR="0" rtl="0" algn="l">
                        <a:spcBef>
                          <a:spcPts val="0"/>
                        </a:spcBef>
                        <a:spcAft>
                          <a:spcPts val="0"/>
                        </a:spcAft>
                        <a:buNone/>
                      </a:pPr>
                      <a:r>
                        <a:rPr lang="en-US" sz="2400"/>
                        <a:t>Calculating</a:t>
                      </a:r>
                      <a:endParaRPr/>
                    </a:p>
                    <a:p>
                      <a:pPr indent="0" lvl="0" marL="0" marR="0" rtl="0" algn="l">
                        <a:spcBef>
                          <a:spcPts val="0"/>
                        </a:spcBef>
                        <a:spcAft>
                          <a:spcPts val="0"/>
                        </a:spcAft>
                        <a:buNone/>
                      </a:pPr>
                      <a:r>
                        <a:rPr lang="en-US" sz="2400"/>
                        <a:t>Critical Thinking</a:t>
                      </a:r>
                      <a:endParaRPr/>
                    </a:p>
                    <a:p>
                      <a:pPr indent="0" lvl="0" marL="0" marR="0" rtl="0" algn="l">
                        <a:spcBef>
                          <a:spcPts val="0"/>
                        </a:spcBef>
                        <a:spcAft>
                          <a:spcPts val="0"/>
                        </a:spcAft>
                        <a:buNone/>
                      </a:pPr>
                      <a:r>
                        <a:rPr lang="en-US" sz="2400"/>
                        <a:t>Conscientious</a:t>
                      </a:r>
                      <a:endParaRPr/>
                    </a:p>
                    <a:p>
                      <a:pPr indent="0" lvl="0" marL="0" marR="0" rtl="0" algn="l">
                        <a:spcBef>
                          <a:spcPts val="0"/>
                        </a:spcBef>
                        <a:spcAft>
                          <a:spcPts val="0"/>
                        </a:spcAft>
                        <a:buNone/>
                      </a:pPr>
                      <a:r>
                        <a:rPr lang="en-US" sz="2400"/>
                        <a:t>Correct</a:t>
                      </a:r>
                      <a:endParaRPr/>
                    </a:p>
                    <a:p>
                      <a:pPr indent="0" lvl="0" marL="0" marR="0" rtl="0" algn="l">
                        <a:spcBef>
                          <a:spcPts val="0"/>
                        </a:spcBef>
                        <a:spcAft>
                          <a:spcPts val="0"/>
                        </a:spcAft>
                        <a:buNone/>
                      </a:pPr>
                      <a:r>
                        <a:rPr lang="en-US" sz="2400"/>
                        <a:t>Consistent</a:t>
                      </a:r>
                      <a:endParaRPr/>
                    </a:p>
                    <a:p>
                      <a:pPr indent="0" lvl="0" marL="0" marR="0" rtl="0" algn="l">
                        <a:spcBef>
                          <a:spcPts val="0"/>
                        </a:spcBef>
                        <a:spcAft>
                          <a:spcPts val="0"/>
                        </a:spcAft>
                        <a:buNone/>
                      </a:pPr>
                      <a:r>
                        <a:rPr b="1" i="1" lang="en-US" sz="2400">
                          <a:solidFill>
                            <a:srgbClr val="FF0000"/>
                          </a:solidFill>
                        </a:rPr>
                        <a:t>Cold</a:t>
                      </a:r>
                      <a:endParaRPr/>
                    </a:p>
                  </a:txBody>
                  <a:tcPr marT="45725" marB="45725" marR="91450" marL="91450">
                    <a:solidFill>
                      <a:srgbClr val="FFCC00">
                        <a:alpha val="49803"/>
                      </a:srgbClr>
                    </a:solidFill>
                  </a:tcPr>
                </a:tc>
                <a:tc>
                  <a:txBody>
                    <a:bodyPr/>
                    <a:lstStyle/>
                    <a:p>
                      <a:pPr indent="0" lvl="0" marL="0" marR="0" rtl="0" algn="l">
                        <a:spcBef>
                          <a:spcPts val="0"/>
                        </a:spcBef>
                        <a:spcAft>
                          <a:spcPts val="0"/>
                        </a:spcAft>
                        <a:buNone/>
                      </a:pPr>
                      <a:r>
                        <a:rPr lang="en-US" sz="2400"/>
                        <a:t>Steve Jobs</a:t>
                      </a:r>
                      <a:endParaRPr/>
                    </a:p>
                    <a:p>
                      <a:pPr indent="0" lvl="0" marL="0" marR="0" rtl="0" algn="l">
                        <a:spcBef>
                          <a:spcPts val="0"/>
                        </a:spcBef>
                        <a:spcAft>
                          <a:spcPts val="0"/>
                        </a:spcAft>
                        <a:buNone/>
                      </a:pPr>
                      <a:r>
                        <a:rPr lang="en-US" sz="2400"/>
                        <a:t>Leo DiCaprio</a:t>
                      </a:r>
                      <a:endParaRPr/>
                    </a:p>
                    <a:p>
                      <a:pPr indent="0" lvl="0" marL="0" marR="0" rtl="0" algn="l">
                        <a:spcBef>
                          <a:spcPts val="0"/>
                        </a:spcBef>
                        <a:spcAft>
                          <a:spcPts val="0"/>
                        </a:spcAft>
                        <a:buNone/>
                      </a:pPr>
                      <a:r>
                        <a:rPr lang="en-US" sz="2400"/>
                        <a:t>Warren Buffett</a:t>
                      </a:r>
                      <a:endParaRPr/>
                    </a:p>
                    <a:p>
                      <a:pPr indent="0" lvl="0" marL="0" marR="0" rtl="0" algn="l">
                        <a:spcBef>
                          <a:spcPts val="0"/>
                        </a:spcBef>
                        <a:spcAft>
                          <a:spcPts val="0"/>
                        </a:spcAft>
                        <a:buNone/>
                      </a:pPr>
                      <a:r>
                        <a:rPr lang="en-US" sz="2400"/>
                        <a:t>Alfred Hitchcock</a:t>
                      </a:r>
                      <a:endParaRPr/>
                    </a:p>
                    <a:p>
                      <a:pPr indent="0" lvl="0" marL="0" marR="0" rtl="0" algn="l">
                        <a:spcBef>
                          <a:spcPts val="0"/>
                        </a:spcBef>
                        <a:spcAft>
                          <a:spcPts val="0"/>
                        </a:spcAft>
                        <a:buNone/>
                      </a:pPr>
                      <a:r>
                        <a:rPr lang="en-US" sz="2400"/>
                        <a:t>Stephen Hawking</a:t>
                      </a:r>
                      <a:endParaRPr/>
                    </a:p>
                    <a:p>
                      <a:pPr indent="0" lvl="0" marL="0" marR="0" rtl="0" algn="l">
                        <a:spcBef>
                          <a:spcPts val="0"/>
                        </a:spcBef>
                        <a:spcAft>
                          <a:spcPts val="0"/>
                        </a:spcAft>
                        <a:buNone/>
                      </a:pPr>
                      <a:r>
                        <a:rPr lang="en-US" sz="2400"/>
                        <a:t>Eric Clapton</a:t>
                      </a:r>
                      <a:endParaRPr/>
                    </a:p>
                    <a:p>
                      <a:pPr indent="0" lvl="0" marL="0" marR="0" rtl="0" algn="l">
                        <a:spcBef>
                          <a:spcPts val="0"/>
                        </a:spcBef>
                        <a:spcAft>
                          <a:spcPts val="0"/>
                        </a:spcAft>
                        <a:buNone/>
                      </a:pPr>
                      <a:r>
                        <a:rPr lang="en-US" sz="2400"/>
                        <a:t>Bill Nye </a:t>
                      </a:r>
                      <a:r>
                        <a:rPr lang="en-US" sz="2000"/>
                        <a:t>(Science Guy)</a:t>
                      </a:r>
                      <a:endParaRPr/>
                    </a:p>
                    <a:p>
                      <a:pPr indent="0" lvl="0" marL="0" marR="0" rtl="0" algn="l">
                        <a:spcBef>
                          <a:spcPts val="0"/>
                        </a:spcBef>
                        <a:spcAft>
                          <a:spcPts val="0"/>
                        </a:spcAft>
                        <a:buNone/>
                      </a:pPr>
                      <a:r>
                        <a:rPr lang="en-US" sz="2000"/>
                        <a:t>Bert </a:t>
                      </a:r>
                      <a:r>
                        <a:rPr lang="en-US" sz="1600"/>
                        <a:t>&amp;</a:t>
                      </a:r>
                      <a:r>
                        <a:rPr lang="en-US" sz="2000"/>
                        <a:t> Count von Count</a:t>
                      </a:r>
                      <a:endParaRPr/>
                    </a:p>
                  </a:txBody>
                  <a:tcPr marT="45725" marB="45725" marR="91450" marL="91450">
                    <a:solidFill>
                      <a:srgbClr val="FFCC00">
                        <a:alpha val="49803"/>
                      </a:srgbClr>
                    </a:solidFill>
                  </a:tcPr>
                </a:tc>
                <a:tc>
                  <a:txBody>
                    <a:bodyPr/>
                    <a:lstStyle/>
                    <a:p>
                      <a:pPr indent="0" lvl="0" marL="0" marR="0" rtl="0" algn="l">
                        <a:spcBef>
                          <a:spcPts val="0"/>
                        </a:spcBef>
                        <a:spcAft>
                          <a:spcPts val="0"/>
                        </a:spcAft>
                        <a:buNone/>
                      </a:pPr>
                      <a:r>
                        <a:rPr lang="en-US" sz="2400"/>
                        <a:t>Accountants</a:t>
                      </a:r>
                      <a:endParaRPr/>
                    </a:p>
                    <a:p>
                      <a:pPr indent="0" lvl="0" marL="0" marR="0" rtl="0" algn="l">
                        <a:spcBef>
                          <a:spcPts val="0"/>
                        </a:spcBef>
                        <a:spcAft>
                          <a:spcPts val="0"/>
                        </a:spcAft>
                        <a:buNone/>
                      </a:pPr>
                      <a:r>
                        <a:rPr lang="en-US" sz="2400"/>
                        <a:t>Architects</a:t>
                      </a:r>
                      <a:endParaRPr/>
                    </a:p>
                    <a:p>
                      <a:pPr indent="0" lvl="0" marL="0" marR="0" rtl="0" algn="l">
                        <a:spcBef>
                          <a:spcPts val="0"/>
                        </a:spcBef>
                        <a:spcAft>
                          <a:spcPts val="0"/>
                        </a:spcAft>
                        <a:buNone/>
                      </a:pPr>
                      <a:r>
                        <a:rPr lang="en-US" sz="2400"/>
                        <a:t>Pilots</a:t>
                      </a:r>
                      <a:endParaRPr/>
                    </a:p>
                    <a:p>
                      <a:pPr indent="0" lvl="0" marL="0" marR="0" rtl="0" algn="l">
                        <a:spcBef>
                          <a:spcPts val="0"/>
                        </a:spcBef>
                        <a:spcAft>
                          <a:spcPts val="0"/>
                        </a:spcAft>
                        <a:buNone/>
                      </a:pPr>
                      <a:r>
                        <a:rPr lang="en-US" sz="2400"/>
                        <a:t>Physicians</a:t>
                      </a:r>
                      <a:endParaRPr/>
                    </a:p>
                    <a:p>
                      <a:pPr indent="0" lvl="0" marL="0" marR="0" rtl="0" algn="l">
                        <a:spcBef>
                          <a:spcPts val="0"/>
                        </a:spcBef>
                        <a:spcAft>
                          <a:spcPts val="0"/>
                        </a:spcAft>
                        <a:buNone/>
                      </a:pPr>
                      <a:r>
                        <a:rPr lang="en-US" sz="2400"/>
                        <a:t>Professors</a:t>
                      </a:r>
                      <a:endParaRPr/>
                    </a:p>
                    <a:p>
                      <a:pPr indent="0" lvl="0" marL="0" marR="0" rtl="0" algn="l">
                        <a:spcBef>
                          <a:spcPts val="0"/>
                        </a:spcBef>
                        <a:spcAft>
                          <a:spcPts val="0"/>
                        </a:spcAft>
                        <a:buNone/>
                      </a:pPr>
                      <a:r>
                        <a:rPr lang="en-US" sz="2400"/>
                        <a:t>Dentist</a:t>
                      </a:r>
                      <a:endParaRPr/>
                    </a:p>
                    <a:p>
                      <a:pPr indent="0" lvl="0" marL="0" marR="0" rtl="0" algn="l">
                        <a:spcBef>
                          <a:spcPts val="0"/>
                        </a:spcBef>
                        <a:spcAft>
                          <a:spcPts val="0"/>
                        </a:spcAft>
                        <a:buNone/>
                      </a:pPr>
                      <a:r>
                        <a:rPr lang="en-US" sz="2400"/>
                        <a:t>Engineers</a:t>
                      </a:r>
                      <a:endParaRPr/>
                    </a:p>
                    <a:p>
                      <a:pPr indent="0" lvl="0" marL="0" marR="0" rtl="0" algn="l">
                        <a:spcBef>
                          <a:spcPts val="0"/>
                        </a:spcBef>
                        <a:spcAft>
                          <a:spcPts val="0"/>
                        </a:spcAft>
                        <a:buNone/>
                      </a:pPr>
                      <a:r>
                        <a:rPr lang="en-US" sz="2400"/>
                        <a:t>Scientists</a:t>
                      </a:r>
                      <a:endParaRPr/>
                    </a:p>
                  </a:txBody>
                  <a:tcPr marT="45725" marB="45725" marR="91450" marL="91450">
                    <a:solidFill>
                      <a:srgbClr val="FFCC00">
                        <a:alpha val="49803"/>
                      </a:srgbClr>
                    </a:solidFill>
                  </a:tcPr>
                </a:tc>
                <a:tc>
                  <a:txBody>
                    <a:bodyPr/>
                    <a:lstStyle/>
                    <a:p>
                      <a:pPr indent="0" lvl="0" marL="0" marR="0" rtl="0" algn="l">
                        <a:spcBef>
                          <a:spcPts val="0"/>
                        </a:spcBef>
                        <a:spcAft>
                          <a:spcPts val="0"/>
                        </a:spcAft>
                        <a:buNone/>
                      </a:pPr>
                      <a:r>
                        <a:rPr lang="en-US" sz="2400"/>
                        <a:t>Focused on Excellence</a:t>
                      </a:r>
                      <a:endParaRPr/>
                    </a:p>
                    <a:p>
                      <a:pPr indent="0" lvl="0" marL="0" marR="0" rtl="0" algn="l">
                        <a:spcBef>
                          <a:spcPts val="0"/>
                        </a:spcBef>
                        <a:spcAft>
                          <a:spcPts val="0"/>
                        </a:spcAft>
                        <a:buNone/>
                      </a:pPr>
                      <a:r>
                        <a:rPr lang="en-US" sz="2200"/>
                        <a:t>Dedicated to the Task</a:t>
                      </a:r>
                      <a:endParaRPr/>
                    </a:p>
                    <a:p>
                      <a:pPr indent="0" lvl="0" marL="0" marR="0" rtl="0" algn="l">
                        <a:spcBef>
                          <a:spcPts val="0"/>
                        </a:spcBef>
                        <a:spcAft>
                          <a:spcPts val="0"/>
                        </a:spcAft>
                        <a:buNone/>
                      </a:pPr>
                      <a:r>
                        <a:rPr lang="en-US" sz="2400"/>
                        <a:t>Logical</a:t>
                      </a:r>
                      <a:endParaRPr/>
                    </a:p>
                    <a:p>
                      <a:pPr indent="0" lvl="0" marL="0" marR="0" rtl="0" algn="l">
                        <a:spcBef>
                          <a:spcPts val="0"/>
                        </a:spcBef>
                        <a:spcAft>
                          <a:spcPts val="0"/>
                        </a:spcAft>
                        <a:buNone/>
                      </a:pPr>
                      <a:r>
                        <a:rPr lang="en-US" sz="2400"/>
                        <a:t>Attentive to Details</a:t>
                      </a:r>
                      <a:endParaRPr/>
                    </a:p>
                    <a:p>
                      <a:pPr indent="0" lvl="0" marL="0" marR="0" rtl="0" algn="l">
                        <a:spcBef>
                          <a:spcPts val="0"/>
                        </a:spcBef>
                        <a:spcAft>
                          <a:spcPts val="0"/>
                        </a:spcAft>
                        <a:buNone/>
                      </a:pPr>
                      <a:r>
                        <a:rPr lang="en-US" sz="2000"/>
                        <a:t>Have Lots of Questions</a:t>
                      </a:r>
                      <a:endParaRPr/>
                    </a:p>
                    <a:p>
                      <a:pPr indent="0" lvl="0" marL="0" marR="0" rtl="0" algn="l">
                        <a:spcBef>
                          <a:spcPts val="0"/>
                        </a:spcBef>
                        <a:spcAft>
                          <a:spcPts val="0"/>
                        </a:spcAft>
                        <a:buNone/>
                      </a:pPr>
                      <a:r>
                        <a:rPr lang="en-US" sz="2200"/>
                        <a:t>Want to Understand</a:t>
                      </a:r>
                      <a:endParaRPr/>
                    </a:p>
                    <a:p>
                      <a:pPr indent="0" lvl="0" marL="0" marR="0" rtl="0" algn="l">
                        <a:spcBef>
                          <a:spcPts val="0"/>
                        </a:spcBef>
                        <a:spcAft>
                          <a:spcPts val="0"/>
                        </a:spcAft>
                        <a:buNone/>
                      </a:pPr>
                      <a:r>
                        <a:rPr lang="en-US" sz="2400"/>
                        <a:t>Think in Concepts</a:t>
                      </a:r>
                      <a:endParaRPr/>
                    </a:p>
                    <a:p>
                      <a:pPr indent="0" lvl="0" marL="0" marR="0" rtl="0" algn="l">
                        <a:spcBef>
                          <a:spcPts val="0"/>
                        </a:spcBef>
                        <a:spcAft>
                          <a:spcPts val="0"/>
                        </a:spcAft>
                        <a:buNone/>
                      </a:pPr>
                      <a:r>
                        <a:rPr lang="en-US" sz="2200"/>
                        <a:t>Might Seem Uncaring</a:t>
                      </a:r>
                      <a:endParaRPr/>
                    </a:p>
                  </a:txBody>
                  <a:tcPr marT="45725" marB="45725" marR="91450" marL="91450">
                    <a:solidFill>
                      <a:srgbClr val="FFCC00">
                        <a:alpha val="49803"/>
                      </a:srgbClr>
                    </a:solidFill>
                  </a:tcPr>
                </a:tc>
              </a:tr>
              <a:tr h="374550">
                <a:tc gridSpan="4">
                  <a:txBody>
                    <a:bodyPr/>
                    <a:lstStyle/>
                    <a:p>
                      <a:pPr indent="0" lvl="0" marL="0" marR="0" rtl="0" algn="l">
                        <a:spcBef>
                          <a:spcPts val="0"/>
                        </a:spcBef>
                        <a:spcAft>
                          <a:spcPts val="0"/>
                        </a:spcAft>
                        <a:buNone/>
                      </a:pPr>
                      <a:r>
                        <a:rPr b="1" i="1" lang="en-US" sz="1800"/>
                        <a:t>*Target: Ready…Aim…Aim… </a:t>
                      </a:r>
                      <a:r>
                        <a:rPr b="1" i="1" lang="en-US" sz="1600"/>
                        <a:t>*Motto: If Something can go wrong, it will   </a:t>
                      </a:r>
                      <a:r>
                        <a:rPr b="1" i="1" lang="en-US" sz="1800"/>
                        <a:t>*Question: Why?   *Need: </a:t>
                      </a:r>
                      <a:r>
                        <a:rPr b="1" i="1" lang="en-US" sz="1600"/>
                        <a:t>Quality Answers</a:t>
                      </a:r>
                      <a:endParaRPr/>
                    </a:p>
                  </a:txBody>
                  <a:tcPr marT="45725" marB="45725" marR="91450" marL="91450"/>
                </a:tc>
                <a:tc hMerge="1"/>
                <a:tc hMerge="1"/>
                <a:tc hMerge="1"/>
              </a:tr>
              <a:tr h="374550">
                <a:tc gridSpan="4">
                  <a:txBody>
                    <a:bodyPr/>
                    <a:lstStyle/>
                    <a:p>
                      <a:pPr indent="0" lvl="0" marL="0" marR="0" rtl="0" algn="l">
                        <a:spcBef>
                          <a:spcPts val="0"/>
                        </a:spcBef>
                        <a:spcAft>
                          <a:spcPts val="0"/>
                        </a:spcAft>
                        <a:buNone/>
                      </a:pPr>
                      <a:r>
                        <a:rPr b="1" i="1" lang="en-US" sz="1800"/>
                        <a:t>Non-Verbal Cues: </a:t>
                      </a:r>
                      <a:r>
                        <a:rPr i="1" lang="en-US" sz="1800"/>
                        <a:t>few gestures, few facial expressions, non-emotional, formal and conservative, slower moving</a:t>
                      </a:r>
                      <a:endParaRPr/>
                    </a:p>
                  </a:txBody>
                  <a:tcPr marT="45725" marB="45725" marR="91450" marL="91450"/>
                </a:tc>
                <a:tc hMerge="1"/>
                <a:tc hMerge="1"/>
                <a:tc hMerge="1"/>
              </a:tr>
            </a:tbl>
          </a:graphicData>
        </a:graphic>
      </p:graphicFrame>
      <p:pic>
        <p:nvPicPr>
          <p:cNvPr id="254" name="Google Shape;254;p30"/>
          <p:cNvPicPr preferRelativeResize="0"/>
          <p:nvPr/>
        </p:nvPicPr>
        <p:blipFill rotWithShape="1">
          <a:blip r:embed="rId3">
            <a:alphaModFix/>
          </a:blip>
          <a:srcRect b="0" l="0" r="0" t="0"/>
          <a:stretch/>
        </p:blipFill>
        <p:spPr>
          <a:xfrm>
            <a:off x="917633" y="1282699"/>
            <a:ext cx="1533525" cy="54292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58" name="Shape 258"/>
        <p:cNvGrpSpPr/>
        <p:nvPr/>
      </p:nvGrpSpPr>
      <p:grpSpPr>
        <a:xfrm>
          <a:off x="0" y="0"/>
          <a:ext cx="0" cy="0"/>
          <a:chOff x="0" y="0"/>
          <a:chExt cx="0" cy="0"/>
        </a:xfrm>
      </p:grpSpPr>
      <p:sp>
        <p:nvSpPr>
          <p:cNvPr id="259" name="Google Shape;259;p31"/>
          <p:cNvSpPr/>
          <p:nvPr/>
        </p:nvSpPr>
        <p:spPr>
          <a:xfrm>
            <a:off x="-1"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A gold key with a hole&#10;&#10;Description automatically generated" id="260" name="Google Shape;260;p31"/>
          <p:cNvPicPr preferRelativeResize="0"/>
          <p:nvPr/>
        </p:nvPicPr>
        <p:blipFill rotWithShape="1">
          <a:blip r:embed="rId3">
            <a:alphaModFix/>
          </a:blip>
          <a:srcRect b="15630" l="0" r="-1" t="4386"/>
          <a:stretch/>
        </p:blipFill>
        <p:spPr>
          <a:xfrm>
            <a:off x="-3047" y="21937"/>
            <a:ext cx="9669642" cy="6857990"/>
          </a:xfrm>
          <a:prstGeom prst="rect">
            <a:avLst/>
          </a:prstGeom>
          <a:noFill/>
          <a:ln>
            <a:noFill/>
          </a:ln>
        </p:spPr>
      </p:pic>
      <p:sp>
        <p:nvSpPr>
          <p:cNvPr id="261" name="Google Shape;261;p31"/>
          <p:cNvSpPr/>
          <p:nvPr/>
        </p:nvSpPr>
        <p:spPr>
          <a:xfrm flipH="1">
            <a:off x="5125019" y="0"/>
            <a:ext cx="7066978" cy="6858000"/>
          </a:xfrm>
          <a:prstGeom prst="rect">
            <a:avLst/>
          </a:prstGeom>
          <a:gradFill>
            <a:gsLst>
              <a:gs pos="0">
                <a:srgbClr val="FFFFFF">
                  <a:alpha val="0"/>
                </a:srgbClr>
              </a:gs>
              <a:gs pos="19000">
                <a:srgbClr val="FFFFFF">
                  <a:alpha val="37647"/>
                </a:srgbClr>
              </a:gs>
              <a:gs pos="35000">
                <a:srgbClr val="FFFFFF">
                  <a:alpha val="76862"/>
                </a:srgbClr>
              </a:gs>
              <a:gs pos="48000">
                <a:schemeClr val="lt1"/>
              </a:gs>
              <a:gs pos="100000">
                <a:schemeClr val="lt1"/>
              </a:gs>
            </a:gsLst>
            <a:lin ang="108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2" name="Google Shape;262;p31"/>
          <p:cNvSpPr txBox="1"/>
          <p:nvPr/>
        </p:nvSpPr>
        <p:spPr>
          <a:xfrm>
            <a:off x="7531610" y="2434201"/>
            <a:ext cx="3822189" cy="3742762"/>
          </a:xfrm>
          <a:prstGeom prst="rect">
            <a:avLst/>
          </a:prstGeom>
          <a:noFill/>
          <a:ln>
            <a:noFill/>
          </a:ln>
        </p:spPr>
        <p:txBody>
          <a:bodyPr anchorCtr="0" anchor="t" bIns="45700" lIns="91425" spcFirstLastPara="1" rIns="91425" wrap="square" tIns="45700">
            <a:normAutofit/>
          </a:bodyPr>
          <a:lstStyle/>
          <a:p>
            <a:pPr indent="0" lvl="0" marL="0" marR="0" rtl="0" algn="ctr">
              <a:lnSpc>
                <a:spcPct val="90000"/>
              </a:lnSpc>
              <a:spcBef>
                <a:spcPts val="0"/>
              </a:spcBef>
              <a:spcAft>
                <a:spcPts val="0"/>
              </a:spcAft>
              <a:buNone/>
            </a:pPr>
            <a:r>
              <a:rPr lang="en-US" sz="3600">
                <a:solidFill>
                  <a:schemeClr val="dk1"/>
                </a:solidFill>
                <a:latin typeface="Calibri"/>
                <a:ea typeface="Calibri"/>
                <a:cs typeface="Calibri"/>
                <a:sym typeface="Calibri"/>
              </a:rPr>
              <a:t>KEY CONCEPT…   </a:t>
            </a:r>
            <a:endParaRPr/>
          </a:p>
          <a:p>
            <a:pPr indent="0" lvl="0" marL="0" marR="0" rtl="0" algn="ctr">
              <a:lnSpc>
                <a:spcPct val="90000"/>
              </a:lnSpc>
              <a:spcBef>
                <a:spcPts val="600"/>
              </a:spcBef>
              <a:spcAft>
                <a:spcPts val="0"/>
              </a:spcAft>
              <a:buNone/>
            </a:pPr>
            <a:r>
              <a:rPr b="1" i="1" lang="en-US" sz="3600">
                <a:solidFill>
                  <a:schemeClr val="dk1"/>
                </a:solidFill>
                <a:latin typeface="Calibri"/>
                <a:ea typeface="Calibri"/>
                <a:cs typeface="Calibri"/>
                <a:sym typeface="Calibri"/>
              </a:rPr>
              <a:t>STRENGTHS </a:t>
            </a:r>
            <a:endParaRPr/>
          </a:p>
          <a:p>
            <a:pPr indent="0" lvl="0" marL="0" marR="0" rtl="0" algn="ctr">
              <a:lnSpc>
                <a:spcPct val="90000"/>
              </a:lnSpc>
              <a:spcBef>
                <a:spcPts val="600"/>
              </a:spcBef>
              <a:spcAft>
                <a:spcPts val="0"/>
              </a:spcAft>
              <a:buNone/>
            </a:pPr>
            <a:r>
              <a:rPr i="1" lang="en-US" sz="3600">
                <a:solidFill>
                  <a:schemeClr val="dk1"/>
                </a:solidFill>
                <a:latin typeface="Calibri"/>
                <a:ea typeface="Calibri"/>
                <a:cs typeface="Calibri"/>
                <a:sym typeface="Calibri"/>
              </a:rPr>
              <a:t>Pushed to an Extreme Become </a:t>
            </a:r>
            <a:endParaRPr/>
          </a:p>
          <a:p>
            <a:pPr indent="0" lvl="0" marL="0" marR="0" rtl="0" algn="ctr">
              <a:lnSpc>
                <a:spcPct val="90000"/>
              </a:lnSpc>
              <a:spcBef>
                <a:spcPts val="600"/>
              </a:spcBef>
              <a:spcAft>
                <a:spcPts val="0"/>
              </a:spcAft>
              <a:buNone/>
            </a:pPr>
            <a:r>
              <a:rPr b="1" i="1" lang="en-US" sz="3600">
                <a:solidFill>
                  <a:schemeClr val="dk1"/>
                </a:solidFill>
                <a:latin typeface="Calibri"/>
                <a:ea typeface="Calibri"/>
                <a:cs typeface="Calibri"/>
                <a:sym typeface="Calibri"/>
              </a:rPr>
              <a:t>WEAKNESSES</a:t>
            </a:r>
            <a:endParaRPr/>
          </a:p>
        </p:txBody>
      </p:sp>
      <p:pic>
        <p:nvPicPr>
          <p:cNvPr id="263" name="Google Shape;263;p31"/>
          <p:cNvPicPr preferRelativeResize="0"/>
          <p:nvPr/>
        </p:nvPicPr>
        <p:blipFill rotWithShape="1">
          <a:blip r:embed="rId4">
            <a:alphaModFix/>
          </a:blip>
          <a:srcRect b="0" l="0" r="0" t="0"/>
          <a:stretch/>
        </p:blipFill>
        <p:spPr>
          <a:xfrm>
            <a:off x="604125" y="786969"/>
            <a:ext cx="1533525" cy="5429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4"/>
          <p:cNvSpPr txBox="1"/>
          <p:nvPr>
            <p:ph type="title"/>
          </p:nvPr>
        </p:nvSpPr>
        <p:spPr>
          <a:xfrm>
            <a:off x="838200" y="365125"/>
            <a:ext cx="10515600" cy="1325563"/>
          </a:xfrm>
          <a:prstGeom prst="rect">
            <a:avLst/>
          </a:prstGeom>
          <a:solidFill>
            <a:srgbClr val="FF9900"/>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lang="en-US" sz="3600"/>
              <a:t>Ice Breakers and Adding Value</a:t>
            </a:r>
            <a:r>
              <a:rPr lang="en-US"/>
              <a:t>!</a:t>
            </a:r>
            <a:endParaRPr/>
          </a:p>
        </p:txBody>
      </p:sp>
      <p:sp>
        <p:nvSpPr>
          <p:cNvPr id="94" name="Google Shape;94;p14"/>
          <p:cNvSpPr txBox="1"/>
          <p:nvPr>
            <p:ph idx="1" type="body"/>
          </p:nvPr>
        </p:nvSpPr>
        <p:spPr>
          <a:xfrm>
            <a:off x="838200" y="1825625"/>
            <a:ext cx="5181600" cy="4351338"/>
          </a:xfrm>
          <a:prstGeom prst="rect">
            <a:avLst/>
          </a:prstGeom>
          <a:solidFill>
            <a:schemeClr val="lt1"/>
          </a:solid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b="1" lang="en-US"/>
              <a:t>Steak	</a:t>
            </a:r>
            <a:r>
              <a:rPr lang="en-US" sz="2400"/>
              <a:t>			</a:t>
            </a:r>
            <a:endParaRPr/>
          </a:p>
          <a:p>
            <a:pPr indent="-228600" lvl="1" marL="685800" rtl="0" algn="l">
              <a:lnSpc>
                <a:spcPct val="90000"/>
              </a:lnSpc>
              <a:spcBef>
                <a:spcPts val="500"/>
              </a:spcBef>
              <a:spcAft>
                <a:spcPts val="0"/>
              </a:spcAft>
              <a:buClr>
                <a:schemeClr val="dk1"/>
              </a:buClr>
              <a:buSzPts val="2400"/>
              <a:buChar char="•"/>
            </a:pPr>
            <a:r>
              <a:rPr lang="en-US"/>
              <a:t>801 Chophouse @1403 Farnam St.</a:t>
            </a:r>
            <a:endParaRPr/>
          </a:p>
          <a:p>
            <a:pPr indent="-228600" lvl="0" marL="228600" rtl="0" algn="l">
              <a:lnSpc>
                <a:spcPct val="90000"/>
              </a:lnSpc>
              <a:spcBef>
                <a:spcPts val="1000"/>
              </a:spcBef>
              <a:spcAft>
                <a:spcPts val="0"/>
              </a:spcAft>
              <a:buClr>
                <a:schemeClr val="dk1"/>
              </a:buClr>
              <a:buSzPts val="2800"/>
              <a:buChar char="•"/>
            </a:pPr>
            <a:r>
              <a:rPr b="1" lang="en-US"/>
              <a:t>Speakeasy</a:t>
            </a:r>
            <a:r>
              <a:rPr lang="en-US" sz="2400"/>
              <a:t> (</a:t>
            </a:r>
            <a:r>
              <a:rPr i="1" lang="en-US" sz="2400"/>
              <a:t>Just for fun!</a:t>
            </a:r>
            <a:r>
              <a:rPr lang="en-US" sz="2400"/>
              <a:t>)</a:t>
            </a:r>
            <a:endParaRPr/>
          </a:p>
          <a:p>
            <a:pPr indent="-228600" lvl="1" marL="685800" rtl="0" algn="l">
              <a:lnSpc>
                <a:spcPct val="90000"/>
              </a:lnSpc>
              <a:spcBef>
                <a:spcPts val="500"/>
              </a:spcBef>
              <a:spcAft>
                <a:spcPts val="0"/>
              </a:spcAft>
              <a:buClr>
                <a:schemeClr val="dk1"/>
              </a:buClr>
              <a:buSzPts val="2400"/>
              <a:buChar char="•"/>
            </a:pPr>
            <a:r>
              <a:rPr lang="en-US"/>
              <a:t>Wicked Rabbit @1508 Harney St.</a:t>
            </a:r>
            <a:endParaRPr/>
          </a:p>
          <a:p>
            <a:pPr indent="-228600" lvl="0" marL="228600" rtl="0" algn="l">
              <a:lnSpc>
                <a:spcPct val="90000"/>
              </a:lnSpc>
              <a:spcBef>
                <a:spcPts val="1000"/>
              </a:spcBef>
              <a:spcAft>
                <a:spcPts val="0"/>
              </a:spcAft>
              <a:buClr>
                <a:schemeClr val="dk1"/>
              </a:buClr>
              <a:buSzPts val="2800"/>
              <a:buChar char="•"/>
            </a:pPr>
            <a:r>
              <a:rPr b="1" lang="en-US"/>
              <a:t>Burgers</a:t>
            </a:r>
            <a:r>
              <a:rPr lang="en-US" sz="2400"/>
              <a:t> </a:t>
            </a:r>
            <a:endParaRPr/>
          </a:p>
          <a:p>
            <a:pPr indent="-228600" lvl="1" marL="685800" rtl="0" algn="l">
              <a:lnSpc>
                <a:spcPct val="90000"/>
              </a:lnSpc>
              <a:spcBef>
                <a:spcPts val="500"/>
              </a:spcBef>
              <a:spcAft>
                <a:spcPts val="0"/>
              </a:spcAft>
              <a:buClr>
                <a:schemeClr val="dk1"/>
              </a:buClr>
              <a:buSzPts val="2400"/>
              <a:buChar char="•"/>
            </a:pPr>
            <a:r>
              <a:rPr lang="en-US"/>
              <a:t>Block 16 @1611 Farnam St</a:t>
            </a:r>
            <a:endParaRPr/>
          </a:p>
          <a:p>
            <a:pPr indent="-228600" lvl="1" marL="685800" rtl="0" algn="l">
              <a:lnSpc>
                <a:spcPct val="90000"/>
              </a:lnSpc>
              <a:spcBef>
                <a:spcPts val="500"/>
              </a:spcBef>
              <a:spcAft>
                <a:spcPts val="0"/>
              </a:spcAft>
              <a:buClr>
                <a:schemeClr val="dk1"/>
              </a:buClr>
              <a:buSzPts val="2400"/>
              <a:buChar char="•"/>
            </a:pPr>
            <a:r>
              <a:rPr lang="en-US"/>
              <a:t>Dinker’s Bar &amp; Grill @2368 S. 29</a:t>
            </a:r>
            <a:r>
              <a:rPr baseline="30000" lang="en-US"/>
              <a:t>th</a:t>
            </a:r>
            <a:r>
              <a:rPr lang="en-US"/>
              <a:t> </a:t>
            </a:r>
            <a:endParaRPr/>
          </a:p>
          <a:p>
            <a:pPr indent="-228600" lvl="1" marL="685800" rtl="0" algn="l">
              <a:lnSpc>
                <a:spcPct val="90000"/>
              </a:lnSpc>
              <a:spcBef>
                <a:spcPts val="500"/>
              </a:spcBef>
              <a:spcAft>
                <a:spcPts val="0"/>
              </a:spcAft>
              <a:buClr>
                <a:schemeClr val="dk1"/>
              </a:buClr>
              <a:buSzPts val="2400"/>
              <a:buChar char="•"/>
            </a:pPr>
            <a:r>
              <a:rPr lang="en-US"/>
              <a:t>Omaha Tap House @1403 Farnam  </a:t>
            </a:r>
            <a:endParaRPr/>
          </a:p>
          <a:p>
            <a:pPr indent="0" lvl="1" marL="457200" rtl="0" algn="l">
              <a:lnSpc>
                <a:spcPct val="90000"/>
              </a:lnSpc>
              <a:spcBef>
                <a:spcPts val="500"/>
              </a:spcBef>
              <a:spcAft>
                <a:spcPts val="0"/>
              </a:spcAft>
              <a:buClr>
                <a:schemeClr val="dk1"/>
              </a:buClr>
              <a:buSzPts val="2400"/>
              <a:buNone/>
            </a:pPr>
            <a:r>
              <a:t/>
            </a:r>
            <a:endParaRPr/>
          </a:p>
          <a:p>
            <a:pPr indent="-76200" lvl="1" marL="685800" rtl="0" algn="l">
              <a:lnSpc>
                <a:spcPct val="90000"/>
              </a:lnSpc>
              <a:spcBef>
                <a:spcPts val="500"/>
              </a:spcBef>
              <a:spcAft>
                <a:spcPts val="0"/>
              </a:spcAft>
              <a:buClr>
                <a:schemeClr val="dk1"/>
              </a:buClr>
              <a:buSzPts val="2400"/>
              <a:buNone/>
            </a:pPr>
            <a:r>
              <a:t/>
            </a:r>
            <a:endParaRPr/>
          </a:p>
        </p:txBody>
      </p:sp>
      <p:sp>
        <p:nvSpPr>
          <p:cNvPr id="95" name="Google Shape;95;p14"/>
          <p:cNvSpPr txBox="1"/>
          <p:nvPr>
            <p:ph idx="2" type="body"/>
          </p:nvPr>
        </p:nvSpPr>
        <p:spPr>
          <a:xfrm>
            <a:off x="6172200" y="1825625"/>
            <a:ext cx="5181600" cy="4351338"/>
          </a:xfrm>
          <a:prstGeom prst="rect">
            <a:avLst/>
          </a:prstGeom>
          <a:solidFill>
            <a:schemeClr val="lt1"/>
          </a:solid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b="1" lang="en-US"/>
              <a:t>Italian</a:t>
            </a:r>
            <a:endParaRPr/>
          </a:p>
          <a:p>
            <a:pPr indent="-228600" lvl="1" marL="685800" rtl="0" algn="l">
              <a:lnSpc>
                <a:spcPct val="90000"/>
              </a:lnSpc>
              <a:spcBef>
                <a:spcPts val="500"/>
              </a:spcBef>
              <a:spcAft>
                <a:spcPts val="0"/>
              </a:spcAft>
              <a:buClr>
                <a:schemeClr val="dk1"/>
              </a:buClr>
              <a:buSzPts val="2400"/>
              <a:buChar char="•"/>
            </a:pPr>
            <a:r>
              <a:rPr lang="en-US"/>
              <a:t>Cibo Vino @1101 Jackson St.</a:t>
            </a:r>
            <a:endParaRPr/>
          </a:p>
          <a:p>
            <a:pPr indent="-228600" lvl="0" marL="228600" rtl="0" algn="l">
              <a:lnSpc>
                <a:spcPct val="90000"/>
              </a:lnSpc>
              <a:spcBef>
                <a:spcPts val="1000"/>
              </a:spcBef>
              <a:spcAft>
                <a:spcPts val="0"/>
              </a:spcAft>
              <a:buClr>
                <a:schemeClr val="dk1"/>
              </a:buClr>
              <a:buSzPts val="2800"/>
              <a:buChar char="•"/>
            </a:pPr>
            <a:r>
              <a:rPr b="1" lang="en-US"/>
              <a:t>Fish &amp; Chips</a:t>
            </a:r>
            <a:endParaRPr/>
          </a:p>
          <a:p>
            <a:pPr indent="-228600" lvl="1" marL="685800" rtl="0" algn="l">
              <a:lnSpc>
                <a:spcPct val="90000"/>
              </a:lnSpc>
              <a:spcBef>
                <a:spcPts val="500"/>
              </a:spcBef>
              <a:spcAft>
                <a:spcPts val="0"/>
              </a:spcAft>
              <a:buClr>
                <a:schemeClr val="dk1"/>
              </a:buClr>
              <a:buSzPts val="2400"/>
              <a:buChar char="•"/>
            </a:pPr>
            <a:r>
              <a:rPr lang="en-US"/>
              <a:t>Wilson &amp; Washburn </a:t>
            </a:r>
            <a:endParaRPr/>
          </a:p>
          <a:p>
            <a:pPr indent="0" lvl="1" marL="457200" rtl="0" algn="l">
              <a:lnSpc>
                <a:spcPct val="90000"/>
              </a:lnSpc>
              <a:spcBef>
                <a:spcPts val="500"/>
              </a:spcBef>
              <a:spcAft>
                <a:spcPts val="0"/>
              </a:spcAft>
              <a:buClr>
                <a:schemeClr val="dk1"/>
              </a:buClr>
              <a:buSzPts val="2400"/>
              <a:buNone/>
            </a:pPr>
            <a:r>
              <a:rPr lang="en-US"/>
              <a:t>@1407 Harney St.</a:t>
            </a:r>
            <a:endParaRPr/>
          </a:p>
          <a:p>
            <a:pPr indent="-228600" lvl="0" marL="228600" rtl="0" algn="l">
              <a:lnSpc>
                <a:spcPct val="90000"/>
              </a:lnSpc>
              <a:spcBef>
                <a:spcPts val="1000"/>
              </a:spcBef>
              <a:spcAft>
                <a:spcPts val="0"/>
              </a:spcAft>
              <a:buClr>
                <a:schemeClr val="dk1"/>
              </a:buClr>
              <a:buSzPts val="2800"/>
              <a:buChar char="•"/>
            </a:pPr>
            <a:r>
              <a:rPr b="1" lang="en-US"/>
              <a:t>Teri’s Favorite</a:t>
            </a:r>
            <a:endParaRPr/>
          </a:p>
          <a:p>
            <a:pPr indent="-228600" lvl="1" marL="685800" rtl="0" algn="l">
              <a:lnSpc>
                <a:spcPct val="90000"/>
              </a:lnSpc>
              <a:spcBef>
                <a:spcPts val="500"/>
              </a:spcBef>
              <a:spcAft>
                <a:spcPts val="0"/>
              </a:spcAft>
              <a:buClr>
                <a:schemeClr val="dk1"/>
              </a:buClr>
              <a:buSzPts val="2400"/>
              <a:buChar char="•"/>
            </a:pPr>
            <a:r>
              <a:rPr lang="en-US"/>
              <a:t>Brushi Bistro &amp; Bar </a:t>
            </a:r>
            <a:endParaRPr/>
          </a:p>
          <a:p>
            <a:pPr indent="0" lvl="1" marL="457200" rtl="0" algn="l">
              <a:lnSpc>
                <a:spcPct val="90000"/>
              </a:lnSpc>
              <a:spcBef>
                <a:spcPts val="500"/>
              </a:spcBef>
              <a:spcAft>
                <a:spcPts val="0"/>
              </a:spcAft>
              <a:buClr>
                <a:schemeClr val="dk1"/>
              </a:buClr>
              <a:buSzPts val="2400"/>
              <a:buNone/>
            </a:pPr>
            <a:r>
              <a:rPr lang="en-US"/>
              <a:t>@711 N. 132</a:t>
            </a:r>
            <a:r>
              <a:rPr baseline="30000" lang="en-US"/>
              <a:t>nd</a:t>
            </a:r>
            <a:r>
              <a:rPr lang="en-US"/>
              <a:t> St</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32"/>
          <p:cNvSpPr txBox="1"/>
          <p:nvPr/>
        </p:nvSpPr>
        <p:spPr>
          <a:xfrm>
            <a:off x="431800" y="635000"/>
            <a:ext cx="2531533" cy="470898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4800">
                <a:solidFill>
                  <a:schemeClr val="accent6"/>
                </a:solidFill>
                <a:latin typeface="Calibri"/>
                <a:ea typeface="Calibri"/>
                <a:cs typeface="Calibri"/>
                <a:sym typeface="Calibri"/>
              </a:rPr>
              <a:t>D </a:t>
            </a:r>
            <a:r>
              <a:rPr b="1" i="1" lang="en-US" sz="2800">
                <a:solidFill>
                  <a:schemeClr val="accent6"/>
                </a:solidFill>
                <a:latin typeface="Calibri"/>
                <a:ea typeface="Calibri"/>
                <a:cs typeface="Calibri"/>
                <a:sym typeface="Calibri"/>
              </a:rPr>
              <a:t>STRENGTHS</a:t>
            </a:r>
            <a:endParaRPr/>
          </a:p>
          <a:p>
            <a:pPr indent="0" lvl="0" marL="0" marR="0" rtl="0" algn="l">
              <a:spcBef>
                <a:spcPts val="0"/>
              </a:spcBef>
              <a:spcAft>
                <a:spcPts val="0"/>
              </a:spcAft>
              <a:buNone/>
            </a:pPr>
            <a:r>
              <a:rPr b="1" lang="en-US" sz="2800">
                <a:solidFill>
                  <a:schemeClr val="accent6"/>
                </a:solidFill>
                <a:latin typeface="Calibri"/>
                <a:ea typeface="Calibri"/>
                <a:cs typeface="Calibri"/>
                <a:sym typeface="Calibri"/>
              </a:rPr>
              <a:t>*Strong-Willed</a:t>
            </a:r>
            <a:endParaRPr/>
          </a:p>
          <a:p>
            <a:pPr indent="0" lvl="0" marL="0" marR="0" rtl="0" algn="l">
              <a:spcBef>
                <a:spcPts val="0"/>
              </a:spcBef>
              <a:spcAft>
                <a:spcPts val="0"/>
              </a:spcAft>
              <a:buNone/>
            </a:pPr>
            <a:r>
              <a:rPr b="1" lang="en-US" sz="2800">
                <a:solidFill>
                  <a:schemeClr val="accent6"/>
                </a:solidFill>
                <a:latin typeface="Calibri"/>
                <a:ea typeface="Calibri"/>
                <a:cs typeface="Calibri"/>
                <a:sym typeface="Calibri"/>
              </a:rPr>
              <a:t>*Determined</a:t>
            </a:r>
            <a:endParaRPr/>
          </a:p>
          <a:p>
            <a:pPr indent="0" lvl="0" marL="0" marR="0" rtl="0" algn="l">
              <a:spcBef>
                <a:spcPts val="0"/>
              </a:spcBef>
              <a:spcAft>
                <a:spcPts val="0"/>
              </a:spcAft>
              <a:buNone/>
            </a:pPr>
            <a:r>
              <a:rPr b="1" lang="en-US" sz="2800">
                <a:solidFill>
                  <a:schemeClr val="accent6"/>
                </a:solidFill>
                <a:latin typeface="Calibri"/>
                <a:ea typeface="Calibri"/>
                <a:cs typeface="Calibri"/>
                <a:sym typeface="Calibri"/>
              </a:rPr>
              <a:t>*Independent</a:t>
            </a:r>
            <a:endParaRPr/>
          </a:p>
          <a:p>
            <a:pPr indent="0" lvl="0" marL="0" marR="0" rtl="0" algn="l">
              <a:spcBef>
                <a:spcPts val="0"/>
              </a:spcBef>
              <a:spcAft>
                <a:spcPts val="0"/>
              </a:spcAft>
              <a:buNone/>
            </a:pPr>
            <a:r>
              <a:rPr b="1" lang="en-US" sz="2800">
                <a:solidFill>
                  <a:schemeClr val="accent6"/>
                </a:solidFill>
                <a:latin typeface="Calibri"/>
                <a:ea typeface="Calibri"/>
                <a:cs typeface="Calibri"/>
                <a:sym typeface="Calibri"/>
              </a:rPr>
              <a:t>*Optimistic</a:t>
            </a:r>
            <a:endParaRPr/>
          </a:p>
          <a:p>
            <a:pPr indent="0" lvl="0" marL="0" marR="0" rtl="0" algn="l">
              <a:spcBef>
                <a:spcPts val="0"/>
              </a:spcBef>
              <a:spcAft>
                <a:spcPts val="0"/>
              </a:spcAft>
              <a:buNone/>
            </a:pPr>
            <a:r>
              <a:rPr b="1" lang="en-US" sz="2800">
                <a:solidFill>
                  <a:schemeClr val="accent6"/>
                </a:solidFill>
                <a:latin typeface="Calibri"/>
                <a:ea typeface="Calibri"/>
                <a:cs typeface="Calibri"/>
                <a:sym typeface="Calibri"/>
              </a:rPr>
              <a:t>*Practical</a:t>
            </a:r>
            <a:endParaRPr/>
          </a:p>
          <a:p>
            <a:pPr indent="0" lvl="0" marL="0" marR="0" rtl="0" algn="l">
              <a:spcBef>
                <a:spcPts val="0"/>
              </a:spcBef>
              <a:spcAft>
                <a:spcPts val="0"/>
              </a:spcAft>
              <a:buNone/>
            </a:pPr>
            <a:r>
              <a:rPr b="1" lang="en-US" sz="2800">
                <a:solidFill>
                  <a:schemeClr val="accent6"/>
                </a:solidFill>
                <a:latin typeface="Calibri"/>
                <a:ea typeface="Calibri"/>
                <a:cs typeface="Calibri"/>
                <a:sym typeface="Calibri"/>
              </a:rPr>
              <a:t>*Productive</a:t>
            </a:r>
            <a:endParaRPr/>
          </a:p>
          <a:p>
            <a:pPr indent="0" lvl="0" marL="0" marR="0" rtl="0" algn="l">
              <a:spcBef>
                <a:spcPts val="0"/>
              </a:spcBef>
              <a:spcAft>
                <a:spcPts val="0"/>
              </a:spcAft>
              <a:buNone/>
            </a:pPr>
            <a:r>
              <a:rPr b="1" lang="en-US" sz="2800">
                <a:solidFill>
                  <a:schemeClr val="accent6"/>
                </a:solidFill>
                <a:latin typeface="Calibri"/>
                <a:ea typeface="Calibri"/>
                <a:cs typeface="Calibri"/>
                <a:sym typeface="Calibri"/>
              </a:rPr>
              <a:t>*Decisive</a:t>
            </a:r>
            <a:endParaRPr/>
          </a:p>
          <a:p>
            <a:pPr indent="0" lvl="0" marL="0" marR="0" rtl="0" algn="l">
              <a:spcBef>
                <a:spcPts val="0"/>
              </a:spcBef>
              <a:spcAft>
                <a:spcPts val="0"/>
              </a:spcAft>
              <a:buNone/>
            </a:pPr>
            <a:r>
              <a:rPr b="1" lang="en-US" sz="2800">
                <a:solidFill>
                  <a:schemeClr val="accent6"/>
                </a:solidFill>
                <a:latin typeface="Calibri"/>
                <a:ea typeface="Calibri"/>
                <a:cs typeface="Calibri"/>
                <a:sym typeface="Calibri"/>
              </a:rPr>
              <a:t>*Leader</a:t>
            </a:r>
            <a:endParaRPr/>
          </a:p>
          <a:p>
            <a:pPr indent="0" lvl="0" marL="0" marR="0" rtl="0" algn="l">
              <a:spcBef>
                <a:spcPts val="0"/>
              </a:spcBef>
              <a:spcAft>
                <a:spcPts val="0"/>
              </a:spcAft>
              <a:buNone/>
            </a:pPr>
            <a:r>
              <a:rPr b="1" lang="en-US" sz="2800">
                <a:solidFill>
                  <a:schemeClr val="accent6"/>
                </a:solidFill>
                <a:latin typeface="Calibri"/>
                <a:ea typeface="Calibri"/>
                <a:cs typeface="Calibri"/>
                <a:sym typeface="Calibri"/>
              </a:rPr>
              <a:t>*Confident</a:t>
            </a:r>
            <a:endParaRPr/>
          </a:p>
        </p:txBody>
      </p:sp>
      <p:graphicFrame>
        <p:nvGraphicFramePr>
          <p:cNvPr id="269" name="Google Shape;269;p32"/>
          <p:cNvGraphicFramePr/>
          <p:nvPr/>
        </p:nvGraphicFramePr>
        <p:xfrm>
          <a:off x="3276600" y="736599"/>
          <a:ext cx="3000000" cy="3000000"/>
        </p:xfrm>
        <a:graphic>
          <a:graphicData uri="http://schemas.openxmlformats.org/drawingml/2006/table">
            <a:tbl>
              <a:tblPr bandRow="1" firstRow="1">
                <a:noFill/>
                <a:tableStyleId>{DBC33388-23CD-4AA0-9127-4834818EDC08}</a:tableStyleId>
              </a:tblPr>
              <a:tblGrid>
                <a:gridCol w="3632200"/>
                <a:gridCol w="3632200"/>
              </a:tblGrid>
              <a:tr h="370850">
                <a:tc>
                  <a:txBody>
                    <a:bodyPr/>
                    <a:lstStyle/>
                    <a:p>
                      <a:pPr indent="0" lvl="0" marL="0" marR="0" rtl="0" algn="ctr">
                        <a:spcBef>
                          <a:spcPts val="0"/>
                        </a:spcBef>
                        <a:spcAft>
                          <a:spcPts val="0"/>
                        </a:spcAft>
                        <a:buNone/>
                      </a:pPr>
                      <a:r>
                        <a:rPr b="1" i="1" lang="en-US" sz="2800"/>
                        <a:t>On a Good Day</a:t>
                      </a:r>
                      <a:endParaRPr/>
                    </a:p>
                  </a:txBody>
                  <a:tcPr marT="45725" marB="45725" marR="91450" marL="91450">
                    <a:solidFill>
                      <a:schemeClr val="accent6"/>
                    </a:solidFill>
                  </a:tcPr>
                </a:tc>
                <a:tc>
                  <a:txBody>
                    <a:bodyPr/>
                    <a:lstStyle/>
                    <a:p>
                      <a:pPr indent="0" lvl="0" marL="0" marR="0" rtl="0" algn="ctr">
                        <a:spcBef>
                          <a:spcPts val="0"/>
                        </a:spcBef>
                        <a:spcAft>
                          <a:spcPts val="0"/>
                        </a:spcAft>
                        <a:buNone/>
                      </a:pPr>
                      <a:r>
                        <a:rPr b="1" i="1" lang="en-US" sz="2800"/>
                        <a:t>On a Bad Day</a:t>
                      </a:r>
                      <a:endParaRPr/>
                    </a:p>
                  </a:txBody>
                  <a:tcPr marT="45725" marB="45725" marR="91450" marL="91450">
                    <a:solidFill>
                      <a:schemeClr val="accent6"/>
                    </a:solidFill>
                  </a:tcPr>
                </a:tc>
              </a:tr>
              <a:tr h="370850">
                <a:tc>
                  <a:txBody>
                    <a:bodyPr/>
                    <a:lstStyle/>
                    <a:p>
                      <a:pPr indent="0" lvl="0" marL="0" marR="0" rtl="0" algn="l">
                        <a:spcBef>
                          <a:spcPts val="0"/>
                        </a:spcBef>
                        <a:spcAft>
                          <a:spcPts val="0"/>
                        </a:spcAft>
                        <a:buNone/>
                      </a:pPr>
                      <a:r>
                        <a:rPr lang="en-US" sz="2800"/>
                        <a:t>Courageous</a:t>
                      </a:r>
                      <a:endParaRPr/>
                    </a:p>
                  </a:txBody>
                  <a:tcPr marT="45725" marB="45725" marR="91450" marL="91450">
                    <a:solidFill>
                      <a:schemeClr val="accent6">
                        <a:alpha val="49803"/>
                      </a:schemeClr>
                    </a:solidFill>
                  </a:tcPr>
                </a:tc>
                <a:tc>
                  <a:txBody>
                    <a:bodyPr/>
                    <a:lstStyle/>
                    <a:p>
                      <a:pPr indent="0" lvl="0" marL="0" marR="0" rtl="0" algn="l">
                        <a:spcBef>
                          <a:spcPts val="0"/>
                        </a:spcBef>
                        <a:spcAft>
                          <a:spcPts val="0"/>
                        </a:spcAft>
                        <a:buNone/>
                      </a:pPr>
                      <a:r>
                        <a:rPr lang="en-US" sz="2800"/>
                        <a:t>Reckless</a:t>
                      </a:r>
                      <a:endParaRPr/>
                    </a:p>
                  </a:txBody>
                  <a:tcPr marT="45725" marB="45725" marR="91450" marL="91450">
                    <a:solidFill>
                      <a:schemeClr val="accent6">
                        <a:alpha val="49803"/>
                      </a:schemeClr>
                    </a:solidFill>
                  </a:tcPr>
                </a:tc>
              </a:tr>
              <a:tr h="370850">
                <a:tc>
                  <a:txBody>
                    <a:bodyPr/>
                    <a:lstStyle/>
                    <a:p>
                      <a:pPr indent="0" lvl="0" marL="0" marR="0" rtl="0" algn="l">
                        <a:spcBef>
                          <a:spcPts val="0"/>
                        </a:spcBef>
                        <a:spcAft>
                          <a:spcPts val="0"/>
                        </a:spcAft>
                        <a:buNone/>
                      </a:pPr>
                      <a:r>
                        <a:rPr lang="en-US" sz="2800"/>
                        <a:t>Quick to Respond</a:t>
                      </a:r>
                      <a:endParaRPr/>
                    </a:p>
                  </a:txBody>
                  <a:tcPr marT="45725" marB="45725" marR="91450" marL="91450">
                    <a:solidFill>
                      <a:schemeClr val="accent6">
                        <a:alpha val="49803"/>
                      </a:schemeClr>
                    </a:solidFill>
                  </a:tcPr>
                </a:tc>
                <a:tc>
                  <a:txBody>
                    <a:bodyPr/>
                    <a:lstStyle/>
                    <a:p>
                      <a:pPr indent="0" lvl="0" marL="0" marR="0" rtl="0" algn="l">
                        <a:spcBef>
                          <a:spcPts val="0"/>
                        </a:spcBef>
                        <a:spcAft>
                          <a:spcPts val="0"/>
                        </a:spcAft>
                        <a:buNone/>
                      </a:pPr>
                      <a:r>
                        <a:rPr lang="en-US" sz="2800"/>
                        <a:t>Rude</a:t>
                      </a:r>
                      <a:endParaRPr/>
                    </a:p>
                  </a:txBody>
                  <a:tcPr marT="45725" marB="45725" marR="91450" marL="91450">
                    <a:solidFill>
                      <a:schemeClr val="accent6">
                        <a:alpha val="49803"/>
                      </a:schemeClr>
                    </a:solidFill>
                  </a:tcPr>
                </a:tc>
              </a:tr>
              <a:tr h="370850">
                <a:tc>
                  <a:txBody>
                    <a:bodyPr/>
                    <a:lstStyle/>
                    <a:p>
                      <a:pPr indent="0" lvl="0" marL="0" marR="0" rtl="0" algn="l">
                        <a:spcBef>
                          <a:spcPts val="0"/>
                        </a:spcBef>
                        <a:spcAft>
                          <a:spcPts val="0"/>
                        </a:spcAft>
                        <a:buNone/>
                      </a:pPr>
                      <a:r>
                        <a:rPr lang="en-US" sz="2800"/>
                        <a:t>Goal-Oriented</a:t>
                      </a:r>
                      <a:endParaRPr/>
                    </a:p>
                  </a:txBody>
                  <a:tcPr marT="45725" marB="45725" marR="91450" marL="91450">
                    <a:solidFill>
                      <a:schemeClr val="accent6">
                        <a:alpha val="49803"/>
                      </a:schemeClr>
                    </a:solidFill>
                  </a:tcPr>
                </a:tc>
                <a:tc>
                  <a:txBody>
                    <a:bodyPr/>
                    <a:lstStyle/>
                    <a:p>
                      <a:pPr indent="0" lvl="0" marL="0" marR="0" rtl="0" algn="l">
                        <a:spcBef>
                          <a:spcPts val="0"/>
                        </a:spcBef>
                        <a:spcAft>
                          <a:spcPts val="0"/>
                        </a:spcAft>
                        <a:buNone/>
                      </a:pPr>
                      <a:r>
                        <a:rPr lang="en-US" sz="2800"/>
                        <a:t>Impatient</a:t>
                      </a:r>
                      <a:endParaRPr/>
                    </a:p>
                  </a:txBody>
                  <a:tcPr marT="45725" marB="45725" marR="91450" marL="91450">
                    <a:solidFill>
                      <a:schemeClr val="accent6">
                        <a:alpha val="49803"/>
                      </a:schemeClr>
                    </a:solidFill>
                  </a:tcPr>
                </a:tc>
              </a:tr>
              <a:tr h="370850">
                <a:tc>
                  <a:txBody>
                    <a:bodyPr/>
                    <a:lstStyle/>
                    <a:p>
                      <a:pPr indent="0" lvl="0" marL="0" marR="0" rtl="0" algn="l">
                        <a:spcBef>
                          <a:spcPts val="0"/>
                        </a:spcBef>
                        <a:spcAft>
                          <a:spcPts val="0"/>
                        </a:spcAft>
                        <a:buNone/>
                      </a:pPr>
                      <a:r>
                        <a:rPr lang="en-US" sz="2800"/>
                        <a:t>Results-Oriented</a:t>
                      </a:r>
                      <a:endParaRPr/>
                    </a:p>
                  </a:txBody>
                  <a:tcPr marT="45725" marB="45725" marR="91450" marL="91450">
                    <a:solidFill>
                      <a:schemeClr val="accent6">
                        <a:alpha val="49803"/>
                      </a:schemeClr>
                    </a:solidFill>
                  </a:tcPr>
                </a:tc>
                <a:tc>
                  <a:txBody>
                    <a:bodyPr/>
                    <a:lstStyle/>
                    <a:p>
                      <a:pPr indent="0" lvl="0" marL="0" marR="0" rtl="0" algn="l">
                        <a:spcBef>
                          <a:spcPts val="0"/>
                        </a:spcBef>
                        <a:spcAft>
                          <a:spcPts val="0"/>
                        </a:spcAft>
                        <a:buNone/>
                      </a:pPr>
                      <a:r>
                        <a:rPr lang="en-US" sz="2800"/>
                        <a:t>Pushy</a:t>
                      </a:r>
                      <a:endParaRPr/>
                    </a:p>
                  </a:txBody>
                  <a:tcPr marT="45725" marB="45725" marR="91450" marL="91450">
                    <a:solidFill>
                      <a:schemeClr val="accent6">
                        <a:alpha val="49803"/>
                      </a:schemeClr>
                    </a:solidFill>
                  </a:tcPr>
                </a:tc>
              </a:tr>
              <a:tr h="370850">
                <a:tc>
                  <a:txBody>
                    <a:bodyPr/>
                    <a:lstStyle/>
                    <a:p>
                      <a:pPr indent="0" lvl="0" marL="0" marR="0" rtl="0" algn="l">
                        <a:spcBef>
                          <a:spcPts val="0"/>
                        </a:spcBef>
                        <a:spcAft>
                          <a:spcPts val="0"/>
                        </a:spcAft>
                        <a:buNone/>
                      </a:pPr>
                      <a:r>
                        <a:rPr lang="en-US" sz="2800"/>
                        <a:t>Deliberate</a:t>
                      </a:r>
                      <a:endParaRPr/>
                    </a:p>
                  </a:txBody>
                  <a:tcPr marT="45725" marB="45725" marR="91450" marL="91450">
                    <a:solidFill>
                      <a:schemeClr val="accent6">
                        <a:alpha val="49803"/>
                      </a:schemeClr>
                    </a:solidFill>
                  </a:tcPr>
                </a:tc>
                <a:tc>
                  <a:txBody>
                    <a:bodyPr/>
                    <a:lstStyle/>
                    <a:p>
                      <a:pPr indent="0" lvl="0" marL="0" marR="0" rtl="0" algn="l">
                        <a:spcBef>
                          <a:spcPts val="0"/>
                        </a:spcBef>
                        <a:spcAft>
                          <a:spcPts val="0"/>
                        </a:spcAft>
                        <a:buNone/>
                      </a:pPr>
                      <a:r>
                        <a:rPr lang="en-US" sz="2800"/>
                        <a:t>Dictatorial</a:t>
                      </a:r>
                      <a:endParaRPr/>
                    </a:p>
                  </a:txBody>
                  <a:tcPr marT="45725" marB="45725" marR="91450" marL="91450">
                    <a:solidFill>
                      <a:schemeClr val="accent6">
                        <a:alpha val="49803"/>
                      </a:schemeClr>
                    </a:solidFill>
                  </a:tcPr>
                </a:tc>
              </a:tr>
              <a:tr h="370850">
                <a:tc>
                  <a:txBody>
                    <a:bodyPr/>
                    <a:lstStyle/>
                    <a:p>
                      <a:pPr indent="0" lvl="0" marL="0" marR="0" rtl="0" algn="l">
                        <a:spcBef>
                          <a:spcPts val="0"/>
                        </a:spcBef>
                        <a:spcAft>
                          <a:spcPts val="0"/>
                        </a:spcAft>
                        <a:buNone/>
                      </a:pPr>
                      <a:r>
                        <a:rPr lang="en-US" sz="2800"/>
                        <a:t>Self-Confident</a:t>
                      </a:r>
                      <a:endParaRPr/>
                    </a:p>
                  </a:txBody>
                  <a:tcPr marT="45725" marB="45725" marR="91450" marL="91450">
                    <a:solidFill>
                      <a:schemeClr val="accent6">
                        <a:alpha val="49803"/>
                      </a:schemeClr>
                    </a:solidFill>
                  </a:tcPr>
                </a:tc>
                <a:tc>
                  <a:txBody>
                    <a:bodyPr/>
                    <a:lstStyle/>
                    <a:p>
                      <a:pPr indent="0" lvl="0" marL="0" marR="0" rtl="0" algn="l">
                        <a:spcBef>
                          <a:spcPts val="0"/>
                        </a:spcBef>
                        <a:spcAft>
                          <a:spcPts val="0"/>
                        </a:spcAft>
                        <a:buNone/>
                      </a:pPr>
                      <a:r>
                        <a:rPr lang="en-US" sz="2800"/>
                        <a:t>Conceited</a:t>
                      </a:r>
                      <a:endParaRPr/>
                    </a:p>
                  </a:txBody>
                  <a:tcPr marT="45725" marB="45725" marR="91450" marL="91450">
                    <a:solidFill>
                      <a:schemeClr val="accent6">
                        <a:alpha val="49803"/>
                      </a:schemeClr>
                    </a:solidFill>
                  </a:tcPr>
                </a:tc>
              </a:tr>
              <a:tr h="370850">
                <a:tc>
                  <a:txBody>
                    <a:bodyPr/>
                    <a:lstStyle/>
                    <a:p>
                      <a:pPr indent="0" lvl="0" marL="0" marR="0" rtl="0" algn="l">
                        <a:spcBef>
                          <a:spcPts val="0"/>
                        </a:spcBef>
                        <a:spcAft>
                          <a:spcPts val="0"/>
                        </a:spcAft>
                        <a:buNone/>
                      </a:pPr>
                      <a:r>
                        <a:rPr lang="en-US" sz="2800"/>
                        <a:t>Direct</a:t>
                      </a:r>
                      <a:endParaRPr/>
                    </a:p>
                  </a:txBody>
                  <a:tcPr marT="45725" marB="45725" marR="91450" marL="91450">
                    <a:solidFill>
                      <a:schemeClr val="accent6">
                        <a:alpha val="49803"/>
                      </a:schemeClr>
                    </a:solidFill>
                  </a:tcPr>
                </a:tc>
                <a:tc>
                  <a:txBody>
                    <a:bodyPr/>
                    <a:lstStyle/>
                    <a:p>
                      <a:pPr indent="0" lvl="0" marL="0" marR="0" rtl="0" algn="l">
                        <a:spcBef>
                          <a:spcPts val="0"/>
                        </a:spcBef>
                        <a:spcAft>
                          <a:spcPts val="0"/>
                        </a:spcAft>
                        <a:buNone/>
                      </a:pPr>
                      <a:r>
                        <a:rPr lang="en-US" sz="2800"/>
                        <a:t>Offensive</a:t>
                      </a:r>
                      <a:endParaRPr/>
                    </a:p>
                  </a:txBody>
                  <a:tcPr marT="45725" marB="45725" marR="91450" marL="91450">
                    <a:solidFill>
                      <a:schemeClr val="accent6">
                        <a:alpha val="49803"/>
                      </a:schemeClr>
                    </a:solidFill>
                  </a:tcPr>
                </a:tc>
              </a:tr>
              <a:tr h="370850">
                <a:tc>
                  <a:txBody>
                    <a:bodyPr/>
                    <a:lstStyle/>
                    <a:p>
                      <a:pPr indent="0" lvl="0" marL="0" marR="0" rtl="0" algn="l">
                        <a:spcBef>
                          <a:spcPts val="0"/>
                        </a:spcBef>
                        <a:spcAft>
                          <a:spcPts val="0"/>
                        </a:spcAft>
                        <a:buNone/>
                      </a:pPr>
                      <a:r>
                        <a:rPr lang="en-US" sz="2800"/>
                        <a:t>Self-Reliant</a:t>
                      </a:r>
                      <a:endParaRPr/>
                    </a:p>
                  </a:txBody>
                  <a:tcPr marT="45725" marB="45725" marR="91450" marL="91450">
                    <a:solidFill>
                      <a:schemeClr val="accent6">
                        <a:alpha val="49803"/>
                      </a:schemeClr>
                    </a:solidFill>
                  </a:tcPr>
                </a:tc>
                <a:tc>
                  <a:txBody>
                    <a:bodyPr/>
                    <a:lstStyle/>
                    <a:p>
                      <a:pPr indent="0" lvl="0" marL="0" marR="0" rtl="0" algn="l">
                        <a:spcBef>
                          <a:spcPts val="0"/>
                        </a:spcBef>
                        <a:spcAft>
                          <a:spcPts val="0"/>
                        </a:spcAft>
                        <a:buNone/>
                      </a:pPr>
                      <a:r>
                        <a:rPr lang="en-US" sz="2800"/>
                        <a:t>Arrogant</a:t>
                      </a:r>
                      <a:endParaRPr/>
                    </a:p>
                  </a:txBody>
                  <a:tcPr marT="45725" marB="45725" marR="91450" marL="91450">
                    <a:solidFill>
                      <a:schemeClr val="accent6">
                        <a:alpha val="49803"/>
                      </a:schemeClr>
                    </a:solidFill>
                  </a:tcPr>
                </a:tc>
              </a:tr>
              <a:tr h="370850">
                <a:tc>
                  <a:txBody>
                    <a:bodyPr/>
                    <a:lstStyle/>
                    <a:p>
                      <a:pPr indent="0" lvl="0" marL="0" marR="0" rtl="0" algn="l">
                        <a:spcBef>
                          <a:spcPts val="0"/>
                        </a:spcBef>
                        <a:spcAft>
                          <a:spcPts val="0"/>
                        </a:spcAft>
                        <a:buNone/>
                      </a:pPr>
                      <a:r>
                        <a:rPr lang="en-US" sz="2800"/>
                        <a:t>Straightforward</a:t>
                      </a:r>
                      <a:endParaRPr/>
                    </a:p>
                  </a:txBody>
                  <a:tcPr marT="45725" marB="45725" marR="91450" marL="91450">
                    <a:solidFill>
                      <a:schemeClr val="accent6">
                        <a:alpha val="49803"/>
                      </a:schemeClr>
                    </a:solidFill>
                  </a:tcPr>
                </a:tc>
                <a:tc>
                  <a:txBody>
                    <a:bodyPr/>
                    <a:lstStyle/>
                    <a:p>
                      <a:pPr indent="0" lvl="0" marL="0" marR="0" rtl="0" algn="l">
                        <a:spcBef>
                          <a:spcPts val="0"/>
                        </a:spcBef>
                        <a:spcAft>
                          <a:spcPts val="0"/>
                        </a:spcAft>
                        <a:buNone/>
                      </a:pPr>
                      <a:r>
                        <a:rPr lang="en-US" sz="2800"/>
                        <a:t>Abrasive</a:t>
                      </a:r>
                      <a:endParaRPr/>
                    </a:p>
                  </a:txBody>
                  <a:tcPr marT="45725" marB="45725" marR="91450" marL="91450">
                    <a:solidFill>
                      <a:schemeClr val="accent6">
                        <a:alpha val="49803"/>
                      </a:schemeClr>
                    </a:solidFill>
                  </a:tcPr>
                </a:tc>
              </a:tr>
              <a:tr h="370850">
                <a:tc>
                  <a:txBody>
                    <a:bodyPr/>
                    <a:lstStyle/>
                    <a:p>
                      <a:pPr indent="0" lvl="0" marL="0" marR="0" rtl="0" algn="l">
                        <a:spcBef>
                          <a:spcPts val="0"/>
                        </a:spcBef>
                        <a:spcAft>
                          <a:spcPts val="0"/>
                        </a:spcAft>
                        <a:buNone/>
                      </a:pPr>
                      <a:r>
                        <a:rPr lang="en-US" sz="2800"/>
                        <a:t>Competitive</a:t>
                      </a:r>
                      <a:endParaRPr/>
                    </a:p>
                  </a:txBody>
                  <a:tcPr marT="45725" marB="45725" marR="91450" marL="91450">
                    <a:solidFill>
                      <a:schemeClr val="accent6">
                        <a:alpha val="49803"/>
                      </a:schemeClr>
                    </a:solidFill>
                  </a:tcPr>
                </a:tc>
                <a:tc>
                  <a:txBody>
                    <a:bodyPr/>
                    <a:lstStyle/>
                    <a:p>
                      <a:pPr indent="0" lvl="0" marL="0" marR="0" rtl="0" algn="l">
                        <a:spcBef>
                          <a:spcPts val="0"/>
                        </a:spcBef>
                        <a:spcAft>
                          <a:spcPts val="0"/>
                        </a:spcAft>
                        <a:buNone/>
                      </a:pPr>
                      <a:r>
                        <a:rPr lang="en-US" sz="2800"/>
                        <a:t>Ruthless</a:t>
                      </a:r>
                      <a:endParaRPr/>
                    </a:p>
                  </a:txBody>
                  <a:tcPr marT="45725" marB="45725" marR="91450" marL="91450">
                    <a:solidFill>
                      <a:schemeClr val="accent6">
                        <a:alpha val="49803"/>
                      </a:schemeClr>
                    </a:solidFill>
                  </a:tcPr>
                </a:tc>
              </a:tr>
            </a:tbl>
          </a:graphicData>
        </a:graphic>
      </p:graphicFrame>
      <p:pic>
        <p:nvPicPr>
          <p:cNvPr id="270" name="Google Shape;270;p32"/>
          <p:cNvPicPr preferRelativeResize="0"/>
          <p:nvPr/>
        </p:nvPicPr>
        <p:blipFill rotWithShape="1">
          <a:blip r:embed="rId3">
            <a:alphaModFix/>
          </a:blip>
          <a:srcRect b="0" l="0" r="0" t="0"/>
          <a:stretch/>
        </p:blipFill>
        <p:spPr>
          <a:xfrm>
            <a:off x="431800" y="5532482"/>
            <a:ext cx="1533525" cy="542925"/>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33"/>
          <p:cNvSpPr txBox="1"/>
          <p:nvPr/>
        </p:nvSpPr>
        <p:spPr>
          <a:xfrm>
            <a:off x="431800" y="635000"/>
            <a:ext cx="2683933" cy="470898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5050"/>
              </a:buClr>
              <a:buSzPts val="4800"/>
              <a:buFont typeface="Calibri"/>
              <a:buNone/>
            </a:pPr>
            <a:r>
              <a:rPr b="1" i="1" lang="en-US" sz="4800" u="none" cap="none" strike="noStrike">
                <a:solidFill>
                  <a:srgbClr val="FF5050"/>
                </a:solidFill>
                <a:latin typeface="Calibri"/>
                <a:ea typeface="Calibri"/>
                <a:cs typeface="Calibri"/>
                <a:sym typeface="Calibri"/>
              </a:rPr>
              <a:t>I </a:t>
            </a:r>
            <a:r>
              <a:rPr b="1" i="1" lang="en-US" sz="2800" u="none" cap="none" strike="noStrike">
                <a:solidFill>
                  <a:srgbClr val="FF5050"/>
                </a:solidFill>
                <a:latin typeface="Calibri"/>
                <a:ea typeface="Calibri"/>
                <a:cs typeface="Calibri"/>
                <a:sym typeface="Calibri"/>
              </a:rPr>
              <a:t>STRENGTHS</a:t>
            </a:r>
            <a:endParaRPr/>
          </a:p>
          <a:p>
            <a:pPr indent="0" lvl="0" marL="0" marR="0" rtl="0" algn="l">
              <a:lnSpc>
                <a:spcPct val="100000"/>
              </a:lnSpc>
              <a:spcBef>
                <a:spcPts val="0"/>
              </a:spcBef>
              <a:spcAft>
                <a:spcPts val="0"/>
              </a:spcAft>
              <a:buClr>
                <a:srgbClr val="FF5050"/>
              </a:buClr>
              <a:buSzPts val="2800"/>
              <a:buFont typeface="Calibri"/>
              <a:buNone/>
            </a:pPr>
            <a:r>
              <a:rPr b="1" i="0" lang="en-US" sz="2800" u="none" cap="none" strike="noStrike">
                <a:solidFill>
                  <a:srgbClr val="FF5050"/>
                </a:solidFill>
                <a:latin typeface="Calibri"/>
                <a:ea typeface="Calibri"/>
                <a:cs typeface="Calibri"/>
                <a:sym typeface="Calibri"/>
              </a:rPr>
              <a:t>*Friendly</a:t>
            </a:r>
            <a:endParaRPr/>
          </a:p>
          <a:p>
            <a:pPr indent="0" lvl="0" marL="0" marR="0" rtl="0" algn="l">
              <a:lnSpc>
                <a:spcPct val="100000"/>
              </a:lnSpc>
              <a:spcBef>
                <a:spcPts val="0"/>
              </a:spcBef>
              <a:spcAft>
                <a:spcPts val="0"/>
              </a:spcAft>
              <a:buClr>
                <a:srgbClr val="FF5050"/>
              </a:buClr>
              <a:buSzPts val="2800"/>
              <a:buFont typeface="Calibri"/>
              <a:buNone/>
            </a:pPr>
            <a:r>
              <a:rPr b="1" i="0" lang="en-US" sz="2800" u="none" cap="none" strike="noStrike">
                <a:solidFill>
                  <a:srgbClr val="FF5050"/>
                </a:solidFill>
                <a:latin typeface="Calibri"/>
                <a:ea typeface="Calibri"/>
                <a:cs typeface="Calibri"/>
                <a:sym typeface="Calibri"/>
              </a:rPr>
              <a:t>*Compassionate</a:t>
            </a:r>
            <a:endParaRPr/>
          </a:p>
          <a:p>
            <a:pPr indent="0" lvl="0" marL="0" marR="0" rtl="0" algn="l">
              <a:lnSpc>
                <a:spcPct val="100000"/>
              </a:lnSpc>
              <a:spcBef>
                <a:spcPts val="0"/>
              </a:spcBef>
              <a:spcAft>
                <a:spcPts val="0"/>
              </a:spcAft>
              <a:buClr>
                <a:srgbClr val="FF5050"/>
              </a:buClr>
              <a:buSzPts val="2800"/>
              <a:buFont typeface="Calibri"/>
              <a:buNone/>
            </a:pPr>
            <a:r>
              <a:rPr b="1" i="0" lang="en-US" sz="2800" u="none" cap="none" strike="noStrike">
                <a:solidFill>
                  <a:srgbClr val="FF5050"/>
                </a:solidFill>
                <a:latin typeface="Calibri"/>
                <a:ea typeface="Calibri"/>
                <a:cs typeface="Calibri"/>
                <a:sym typeface="Calibri"/>
              </a:rPr>
              <a:t>*Carefree</a:t>
            </a:r>
            <a:endParaRPr/>
          </a:p>
          <a:p>
            <a:pPr indent="0" lvl="0" marL="0" marR="0" rtl="0" algn="l">
              <a:lnSpc>
                <a:spcPct val="100000"/>
              </a:lnSpc>
              <a:spcBef>
                <a:spcPts val="0"/>
              </a:spcBef>
              <a:spcAft>
                <a:spcPts val="0"/>
              </a:spcAft>
              <a:buClr>
                <a:srgbClr val="FF5050"/>
              </a:buClr>
              <a:buSzPts val="2800"/>
              <a:buFont typeface="Calibri"/>
              <a:buNone/>
            </a:pPr>
            <a:r>
              <a:rPr b="1" i="0" lang="en-US" sz="2800" u="none" cap="none" strike="noStrike">
                <a:solidFill>
                  <a:srgbClr val="FF5050"/>
                </a:solidFill>
                <a:latin typeface="Calibri"/>
                <a:ea typeface="Calibri"/>
                <a:cs typeface="Calibri"/>
                <a:sym typeface="Calibri"/>
              </a:rPr>
              <a:t>*Talkative</a:t>
            </a:r>
            <a:endParaRPr/>
          </a:p>
          <a:p>
            <a:pPr indent="0" lvl="0" marL="0" marR="0" rtl="0" algn="l">
              <a:lnSpc>
                <a:spcPct val="100000"/>
              </a:lnSpc>
              <a:spcBef>
                <a:spcPts val="0"/>
              </a:spcBef>
              <a:spcAft>
                <a:spcPts val="0"/>
              </a:spcAft>
              <a:buClr>
                <a:srgbClr val="FF5050"/>
              </a:buClr>
              <a:buSzPts val="2800"/>
              <a:buFont typeface="Calibri"/>
              <a:buNone/>
            </a:pPr>
            <a:r>
              <a:rPr b="1" i="0" lang="en-US" sz="2800" u="none" cap="none" strike="noStrike">
                <a:solidFill>
                  <a:srgbClr val="FF5050"/>
                </a:solidFill>
                <a:latin typeface="Calibri"/>
                <a:ea typeface="Calibri"/>
                <a:cs typeface="Calibri"/>
                <a:sym typeface="Calibri"/>
              </a:rPr>
              <a:t>*Outgoing</a:t>
            </a:r>
            <a:endParaRPr/>
          </a:p>
          <a:p>
            <a:pPr indent="0" lvl="0" marL="0" marR="0" rtl="0" algn="l">
              <a:lnSpc>
                <a:spcPct val="100000"/>
              </a:lnSpc>
              <a:spcBef>
                <a:spcPts val="0"/>
              </a:spcBef>
              <a:spcAft>
                <a:spcPts val="0"/>
              </a:spcAft>
              <a:buClr>
                <a:srgbClr val="FF5050"/>
              </a:buClr>
              <a:buSzPts val="2800"/>
              <a:buFont typeface="Calibri"/>
              <a:buNone/>
            </a:pPr>
            <a:r>
              <a:rPr b="1" i="0" lang="en-US" sz="2800" u="none" cap="none" strike="noStrike">
                <a:solidFill>
                  <a:srgbClr val="FF5050"/>
                </a:solidFill>
                <a:latin typeface="Calibri"/>
                <a:ea typeface="Calibri"/>
                <a:cs typeface="Calibri"/>
                <a:sym typeface="Calibri"/>
              </a:rPr>
              <a:t>*Enthusiastic</a:t>
            </a:r>
            <a:endParaRPr/>
          </a:p>
          <a:p>
            <a:pPr indent="0" lvl="0" marL="0" marR="0" rtl="0" algn="l">
              <a:lnSpc>
                <a:spcPct val="100000"/>
              </a:lnSpc>
              <a:spcBef>
                <a:spcPts val="0"/>
              </a:spcBef>
              <a:spcAft>
                <a:spcPts val="0"/>
              </a:spcAft>
              <a:buClr>
                <a:srgbClr val="FF5050"/>
              </a:buClr>
              <a:buSzPts val="2800"/>
              <a:buFont typeface="Calibri"/>
              <a:buNone/>
            </a:pPr>
            <a:r>
              <a:rPr b="1" i="0" lang="en-US" sz="2800" u="none" cap="none" strike="noStrike">
                <a:solidFill>
                  <a:srgbClr val="FF5050"/>
                </a:solidFill>
                <a:latin typeface="Calibri"/>
                <a:ea typeface="Calibri"/>
                <a:cs typeface="Calibri"/>
                <a:sym typeface="Calibri"/>
              </a:rPr>
              <a:t>*Warm</a:t>
            </a:r>
            <a:endParaRPr/>
          </a:p>
          <a:p>
            <a:pPr indent="0" lvl="0" marL="0" marR="0" rtl="0" algn="l">
              <a:lnSpc>
                <a:spcPct val="100000"/>
              </a:lnSpc>
              <a:spcBef>
                <a:spcPts val="0"/>
              </a:spcBef>
              <a:spcAft>
                <a:spcPts val="0"/>
              </a:spcAft>
              <a:buClr>
                <a:srgbClr val="FF5050"/>
              </a:buClr>
              <a:buSzPts val="2800"/>
              <a:buFont typeface="Calibri"/>
              <a:buNone/>
            </a:pPr>
            <a:r>
              <a:rPr b="1" i="0" lang="en-US" sz="2800" u="none" cap="none" strike="noStrike">
                <a:solidFill>
                  <a:srgbClr val="FF5050"/>
                </a:solidFill>
                <a:latin typeface="Calibri"/>
                <a:ea typeface="Calibri"/>
                <a:cs typeface="Calibri"/>
                <a:sym typeface="Calibri"/>
              </a:rPr>
              <a:t>*Personable</a:t>
            </a:r>
            <a:endParaRPr/>
          </a:p>
          <a:p>
            <a:pPr indent="0" lvl="0" marL="0" marR="0" rtl="0" algn="l">
              <a:lnSpc>
                <a:spcPct val="100000"/>
              </a:lnSpc>
              <a:spcBef>
                <a:spcPts val="0"/>
              </a:spcBef>
              <a:spcAft>
                <a:spcPts val="0"/>
              </a:spcAft>
              <a:buClr>
                <a:srgbClr val="FF5050"/>
              </a:buClr>
              <a:buSzPts val="2800"/>
              <a:buFont typeface="Calibri"/>
              <a:buNone/>
            </a:pPr>
            <a:r>
              <a:rPr b="1" i="0" lang="en-US" sz="2800" u="none" cap="none" strike="noStrike">
                <a:solidFill>
                  <a:srgbClr val="FF5050"/>
                </a:solidFill>
                <a:latin typeface="Calibri"/>
                <a:ea typeface="Calibri"/>
                <a:cs typeface="Calibri"/>
                <a:sym typeface="Calibri"/>
              </a:rPr>
              <a:t>*Fun</a:t>
            </a:r>
            <a:endParaRPr/>
          </a:p>
        </p:txBody>
      </p:sp>
      <p:graphicFrame>
        <p:nvGraphicFramePr>
          <p:cNvPr id="276" name="Google Shape;276;p33"/>
          <p:cNvGraphicFramePr/>
          <p:nvPr/>
        </p:nvGraphicFramePr>
        <p:xfrm>
          <a:off x="3276600" y="736599"/>
          <a:ext cx="3000000" cy="3000000"/>
        </p:xfrm>
        <a:graphic>
          <a:graphicData uri="http://schemas.openxmlformats.org/drawingml/2006/table">
            <a:tbl>
              <a:tblPr bandRow="1" firstRow="1">
                <a:noFill/>
                <a:tableStyleId>{DBC33388-23CD-4AA0-9127-4834818EDC08}</a:tableStyleId>
              </a:tblPr>
              <a:tblGrid>
                <a:gridCol w="3632200"/>
                <a:gridCol w="3632200"/>
              </a:tblGrid>
              <a:tr h="370850">
                <a:tc>
                  <a:txBody>
                    <a:bodyPr/>
                    <a:lstStyle/>
                    <a:p>
                      <a:pPr indent="0" lvl="0" marL="0" marR="0" rtl="0" algn="ctr">
                        <a:spcBef>
                          <a:spcPts val="0"/>
                        </a:spcBef>
                        <a:spcAft>
                          <a:spcPts val="0"/>
                        </a:spcAft>
                        <a:buNone/>
                      </a:pPr>
                      <a:r>
                        <a:rPr b="1" i="1" lang="en-US" sz="2800"/>
                        <a:t>On a Good Day</a:t>
                      </a:r>
                      <a:endParaRPr/>
                    </a:p>
                  </a:txBody>
                  <a:tcPr marT="45725" marB="45725" marR="91450" marL="91450">
                    <a:solidFill>
                      <a:srgbClr val="FF5050"/>
                    </a:solidFill>
                  </a:tcPr>
                </a:tc>
                <a:tc>
                  <a:txBody>
                    <a:bodyPr/>
                    <a:lstStyle/>
                    <a:p>
                      <a:pPr indent="0" lvl="0" marL="0" marR="0" rtl="0" algn="ctr">
                        <a:spcBef>
                          <a:spcPts val="0"/>
                        </a:spcBef>
                        <a:spcAft>
                          <a:spcPts val="0"/>
                        </a:spcAft>
                        <a:buNone/>
                      </a:pPr>
                      <a:r>
                        <a:rPr b="1" i="1" lang="en-US" sz="2800"/>
                        <a:t>On a Bad Day</a:t>
                      </a:r>
                      <a:endParaRPr/>
                    </a:p>
                  </a:txBody>
                  <a:tcPr marT="45725" marB="45725" marR="91450" marL="91450">
                    <a:solidFill>
                      <a:srgbClr val="FF5050"/>
                    </a:solidFill>
                  </a:tcPr>
                </a:tc>
              </a:tr>
              <a:tr h="370850">
                <a:tc>
                  <a:txBody>
                    <a:bodyPr/>
                    <a:lstStyle/>
                    <a:p>
                      <a:pPr indent="0" lvl="0" marL="0" marR="0" rtl="0" algn="l">
                        <a:spcBef>
                          <a:spcPts val="0"/>
                        </a:spcBef>
                        <a:spcAft>
                          <a:spcPts val="0"/>
                        </a:spcAft>
                        <a:buNone/>
                      </a:pPr>
                      <a:r>
                        <a:rPr lang="en-US" sz="2800"/>
                        <a:t>Optimistic</a:t>
                      </a:r>
                      <a:endParaRPr/>
                    </a:p>
                  </a:txBody>
                  <a:tcPr marT="45725" marB="45725" marR="91450" marL="91450">
                    <a:solidFill>
                      <a:srgbClr val="FF5050">
                        <a:alpha val="49803"/>
                      </a:srgbClr>
                    </a:solidFill>
                  </a:tcPr>
                </a:tc>
                <a:tc>
                  <a:txBody>
                    <a:bodyPr/>
                    <a:lstStyle/>
                    <a:p>
                      <a:pPr indent="0" lvl="0" marL="0" marR="0" rtl="0" algn="l">
                        <a:spcBef>
                          <a:spcPts val="0"/>
                        </a:spcBef>
                        <a:spcAft>
                          <a:spcPts val="0"/>
                        </a:spcAft>
                        <a:buNone/>
                      </a:pPr>
                      <a:r>
                        <a:rPr lang="en-US" sz="2800"/>
                        <a:t>Unrealistic</a:t>
                      </a:r>
                      <a:endParaRPr/>
                    </a:p>
                  </a:txBody>
                  <a:tcPr marT="45725" marB="45725" marR="91450" marL="91450">
                    <a:solidFill>
                      <a:srgbClr val="FF5050">
                        <a:alpha val="49803"/>
                      </a:srgbClr>
                    </a:solidFill>
                  </a:tcPr>
                </a:tc>
              </a:tr>
              <a:tr h="370850">
                <a:tc>
                  <a:txBody>
                    <a:bodyPr/>
                    <a:lstStyle/>
                    <a:p>
                      <a:pPr indent="0" lvl="0" marL="0" marR="0" rtl="0" algn="l">
                        <a:spcBef>
                          <a:spcPts val="0"/>
                        </a:spcBef>
                        <a:spcAft>
                          <a:spcPts val="0"/>
                        </a:spcAft>
                        <a:buNone/>
                      </a:pPr>
                      <a:r>
                        <a:rPr lang="en-US" sz="2800"/>
                        <a:t>Persuasive</a:t>
                      </a:r>
                      <a:endParaRPr/>
                    </a:p>
                  </a:txBody>
                  <a:tcPr marT="45725" marB="45725" marR="91450" marL="91450">
                    <a:solidFill>
                      <a:srgbClr val="FF5050">
                        <a:alpha val="49803"/>
                      </a:srgbClr>
                    </a:solidFill>
                  </a:tcPr>
                </a:tc>
                <a:tc>
                  <a:txBody>
                    <a:bodyPr/>
                    <a:lstStyle/>
                    <a:p>
                      <a:pPr indent="0" lvl="0" marL="0" marR="0" rtl="0" algn="l">
                        <a:spcBef>
                          <a:spcPts val="0"/>
                        </a:spcBef>
                        <a:spcAft>
                          <a:spcPts val="0"/>
                        </a:spcAft>
                        <a:buNone/>
                      </a:pPr>
                      <a:r>
                        <a:rPr lang="en-US" sz="2800"/>
                        <a:t>Manipulative</a:t>
                      </a:r>
                      <a:endParaRPr/>
                    </a:p>
                  </a:txBody>
                  <a:tcPr marT="45725" marB="45725" marR="91450" marL="91450">
                    <a:solidFill>
                      <a:srgbClr val="FF5050">
                        <a:alpha val="49803"/>
                      </a:srgbClr>
                    </a:solidFill>
                  </a:tcPr>
                </a:tc>
              </a:tr>
              <a:tr h="370850">
                <a:tc>
                  <a:txBody>
                    <a:bodyPr/>
                    <a:lstStyle/>
                    <a:p>
                      <a:pPr indent="0" lvl="0" marL="0" marR="0" rtl="0" algn="l">
                        <a:spcBef>
                          <a:spcPts val="0"/>
                        </a:spcBef>
                        <a:spcAft>
                          <a:spcPts val="0"/>
                        </a:spcAft>
                        <a:buNone/>
                      </a:pPr>
                      <a:r>
                        <a:rPr lang="en-US" sz="2800"/>
                        <a:t>Excited</a:t>
                      </a:r>
                      <a:endParaRPr/>
                    </a:p>
                  </a:txBody>
                  <a:tcPr marT="45725" marB="45725" marR="91450" marL="91450">
                    <a:solidFill>
                      <a:srgbClr val="FF5050">
                        <a:alpha val="49803"/>
                      </a:srgbClr>
                    </a:solidFill>
                  </a:tcPr>
                </a:tc>
                <a:tc>
                  <a:txBody>
                    <a:bodyPr/>
                    <a:lstStyle/>
                    <a:p>
                      <a:pPr indent="0" lvl="0" marL="0" marR="0" rtl="0" algn="l">
                        <a:spcBef>
                          <a:spcPts val="0"/>
                        </a:spcBef>
                        <a:spcAft>
                          <a:spcPts val="0"/>
                        </a:spcAft>
                        <a:buNone/>
                      </a:pPr>
                      <a:r>
                        <a:rPr lang="en-US" sz="2800"/>
                        <a:t>Emotional</a:t>
                      </a:r>
                      <a:endParaRPr/>
                    </a:p>
                  </a:txBody>
                  <a:tcPr marT="45725" marB="45725" marR="91450" marL="91450">
                    <a:solidFill>
                      <a:srgbClr val="FF5050">
                        <a:alpha val="49803"/>
                      </a:srgbClr>
                    </a:solidFill>
                  </a:tcPr>
                </a:tc>
              </a:tr>
              <a:tr h="370850">
                <a:tc>
                  <a:txBody>
                    <a:bodyPr/>
                    <a:lstStyle/>
                    <a:p>
                      <a:pPr indent="0" lvl="0" marL="0" marR="0" rtl="0" algn="l">
                        <a:spcBef>
                          <a:spcPts val="0"/>
                        </a:spcBef>
                        <a:spcAft>
                          <a:spcPts val="0"/>
                        </a:spcAft>
                        <a:buNone/>
                      </a:pPr>
                      <a:r>
                        <a:rPr lang="en-US" sz="2800"/>
                        <a:t>Communicative</a:t>
                      </a:r>
                      <a:endParaRPr/>
                    </a:p>
                  </a:txBody>
                  <a:tcPr marT="45725" marB="45725" marR="91450" marL="91450">
                    <a:solidFill>
                      <a:srgbClr val="FF5050">
                        <a:alpha val="49803"/>
                      </a:srgbClr>
                    </a:solidFill>
                  </a:tcPr>
                </a:tc>
                <a:tc>
                  <a:txBody>
                    <a:bodyPr/>
                    <a:lstStyle/>
                    <a:p>
                      <a:pPr indent="0" lvl="0" marL="0" marR="0" rtl="0" algn="l">
                        <a:spcBef>
                          <a:spcPts val="0"/>
                        </a:spcBef>
                        <a:spcAft>
                          <a:spcPts val="0"/>
                        </a:spcAft>
                        <a:buNone/>
                      </a:pPr>
                      <a:r>
                        <a:rPr lang="en-US" sz="2800"/>
                        <a:t>Gossip</a:t>
                      </a:r>
                      <a:endParaRPr/>
                    </a:p>
                  </a:txBody>
                  <a:tcPr marT="45725" marB="45725" marR="91450" marL="91450">
                    <a:solidFill>
                      <a:srgbClr val="FF5050">
                        <a:alpha val="49803"/>
                      </a:srgbClr>
                    </a:solidFill>
                  </a:tcPr>
                </a:tc>
              </a:tr>
              <a:tr h="370850">
                <a:tc>
                  <a:txBody>
                    <a:bodyPr/>
                    <a:lstStyle/>
                    <a:p>
                      <a:pPr indent="0" lvl="0" marL="0" marR="0" rtl="0" algn="l">
                        <a:spcBef>
                          <a:spcPts val="0"/>
                        </a:spcBef>
                        <a:spcAft>
                          <a:spcPts val="0"/>
                        </a:spcAft>
                        <a:buNone/>
                      </a:pPr>
                      <a:r>
                        <a:rPr lang="en-US" sz="2800"/>
                        <a:t>Spontaneous</a:t>
                      </a:r>
                      <a:endParaRPr/>
                    </a:p>
                  </a:txBody>
                  <a:tcPr marT="45725" marB="45725" marR="91450" marL="91450">
                    <a:solidFill>
                      <a:srgbClr val="FF5050">
                        <a:alpha val="49803"/>
                      </a:srgbClr>
                    </a:solidFill>
                  </a:tcPr>
                </a:tc>
                <a:tc>
                  <a:txBody>
                    <a:bodyPr/>
                    <a:lstStyle/>
                    <a:p>
                      <a:pPr indent="0" lvl="0" marL="0" marR="0" rtl="0" algn="l">
                        <a:spcBef>
                          <a:spcPts val="0"/>
                        </a:spcBef>
                        <a:spcAft>
                          <a:spcPts val="0"/>
                        </a:spcAft>
                        <a:buNone/>
                      </a:pPr>
                      <a:r>
                        <a:rPr lang="en-US" sz="2800"/>
                        <a:t>Impulsive</a:t>
                      </a:r>
                      <a:endParaRPr/>
                    </a:p>
                  </a:txBody>
                  <a:tcPr marT="45725" marB="45725" marR="91450" marL="91450">
                    <a:solidFill>
                      <a:srgbClr val="FF5050">
                        <a:alpha val="49803"/>
                      </a:srgbClr>
                    </a:solidFill>
                  </a:tcPr>
                </a:tc>
              </a:tr>
              <a:tr h="370850">
                <a:tc>
                  <a:txBody>
                    <a:bodyPr/>
                    <a:lstStyle/>
                    <a:p>
                      <a:pPr indent="0" lvl="0" marL="0" marR="0" rtl="0" algn="l">
                        <a:spcBef>
                          <a:spcPts val="0"/>
                        </a:spcBef>
                        <a:spcAft>
                          <a:spcPts val="0"/>
                        </a:spcAft>
                        <a:buNone/>
                      </a:pPr>
                      <a:r>
                        <a:rPr lang="en-US" sz="2800"/>
                        <a:t>Outgoing</a:t>
                      </a:r>
                      <a:endParaRPr/>
                    </a:p>
                  </a:txBody>
                  <a:tcPr marT="45725" marB="45725" marR="91450" marL="91450">
                    <a:solidFill>
                      <a:srgbClr val="FF5050">
                        <a:alpha val="49803"/>
                      </a:srgbClr>
                    </a:solidFill>
                  </a:tcPr>
                </a:tc>
                <a:tc>
                  <a:txBody>
                    <a:bodyPr/>
                    <a:lstStyle/>
                    <a:p>
                      <a:pPr indent="0" lvl="0" marL="0" marR="0" rtl="0" algn="l">
                        <a:spcBef>
                          <a:spcPts val="0"/>
                        </a:spcBef>
                        <a:spcAft>
                          <a:spcPts val="0"/>
                        </a:spcAft>
                        <a:buNone/>
                      </a:pPr>
                      <a:r>
                        <a:rPr lang="en-US" sz="2800"/>
                        <a:t>Unfocused</a:t>
                      </a:r>
                      <a:endParaRPr/>
                    </a:p>
                  </a:txBody>
                  <a:tcPr marT="45725" marB="45725" marR="91450" marL="91450">
                    <a:solidFill>
                      <a:srgbClr val="FF5050">
                        <a:alpha val="49803"/>
                      </a:srgbClr>
                    </a:solidFill>
                  </a:tcPr>
                </a:tc>
              </a:tr>
              <a:tr h="370850">
                <a:tc>
                  <a:txBody>
                    <a:bodyPr/>
                    <a:lstStyle/>
                    <a:p>
                      <a:pPr indent="0" lvl="0" marL="0" marR="0" rtl="0" algn="l">
                        <a:spcBef>
                          <a:spcPts val="0"/>
                        </a:spcBef>
                        <a:spcAft>
                          <a:spcPts val="0"/>
                        </a:spcAft>
                        <a:buNone/>
                      </a:pPr>
                      <a:r>
                        <a:rPr lang="en-US" sz="2800"/>
                        <a:t>Expressive</a:t>
                      </a:r>
                      <a:endParaRPr/>
                    </a:p>
                  </a:txBody>
                  <a:tcPr marT="45725" marB="45725" marR="91450" marL="91450">
                    <a:solidFill>
                      <a:srgbClr val="FF5050">
                        <a:alpha val="49803"/>
                      </a:srgbClr>
                    </a:solidFill>
                  </a:tcPr>
                </a:tc>
                <a:tc>
                  <a:txBody>
                    <a:bodyPr/>
                    <a:lstStyle/>
                    <a:p>
                      <a:pPr indent="0" lvl="0" marL="0" marR="0" rtl="0" algn="l">
                        <a:spcBef>
                          <a:spcPts val="0"/>
                        </a:spcBef>
                        <a:spcAft>
                          <a:spcPts val="0"/>
                        </a:spcAft>
                        <a:buNone/>
                      </a:pPr>
                      <a:r>
                        <a:rPr lang="en-US" sz="2800"/>
                        <a:t>Excitable</a:t>
                      </a:r>
                      <a:endParaRPr/>
                    </a:p>
                  </a:txBody>
                  <a:tcPr marT="45725" marB="45725" marR="91450" marL="91450">
                    <a:solidFill>
                      <a:srgbClr val="FF5050">
                        <a:alpha val="49803"/>
                      </a:srgbClr>
                    </a:solidFill>
                  </a:tcPr>
                </a:tc>
              </a:tr>
              <a:tr h="370850">
                <a:tc>
                  <a:txBody>
                    <a:bodyPr/>
                    <a:lstStyle/>
                    <a:p>
                      <a:pPr indent="0" lvl="0" marL="0" marR="0" rtl="0" algn="l">
                        <a:spcBef>
                          <a:spcPts val="0"/>
                        </a:spcBef>
                        <a:spcAft>
                          <a:spcPts val="0"/>
                        </a:spcAft>
                        <a:buNone/>
                      </a:pPr>
                      <a:r>
                        <a:rPr lang="en-US" sz="2800"/>
                        <a:t>Involved</a:t>
                      </a:r>
                      <a:endParaRPr/>
                    </a:p>
                  </a:txBody>
                  <a:tcPr marT="45725" marB="45725" marR="91450" marL="91450">
                    <a:solidFill>
                      <a:srgbClr val="FF5050">
                        <a:alpha val="49803"/>
                      </a:srgbClr>
                    </a:solidFill>
                  </a:tcPr>
                </a:tc>
                <a:tc>
                  <a:txBody>
                    <a:bodyPr/>
                    <a:lstStyle/>
                    <a:p>
                      <a:pPr indent="0" lvl="0" marL="0" marR="0" rtl="0" algn="l">
                        <a:spcBef>
                          <a:spcPts val="0"/>
                        </a:spcBef>
                        <a:spcAft>
                          <a:spcPts val="0"/>
                        </a:spcAft>
                        <a:buNone/>
                      </a:pPr>
                      <a:r>
                        <a:rPr lang="en-US" sz="2800"/>
                        <a:t>Directionless</a:t>
                      </a:r>
                      <a:endParaRPr/>
                    </a:p>
                  </a:txBody>
                  <a:tcPr marT="45725" marB="45725" marR="91450" marL="91450">
                    <a:solidFill>
                      <a:srgbClr val="FF5050">
                        <a:alpha val="49803"/>
                      </a:srgbClr>
                    </a:solidFill>
                  </a:tcPr>
                </a:tc>
              </a:tr>
              <a:tr h="370850">
                <a:tc>
                  <a:txBody>
                    <a:bodyPr/>
                    <a:lstStyle/>
                    <a:p>
                      <a:pPr indent="0" lvl="0" marL="0" marR="0" rtl="0" algn="l">
                        <a:spcBef>
                          <a:spcPts val="0"/>
                        </a:spcBef>
                        <a:spcAft>
                          <a:spcPts val="0"/>
                        </a:spcAft>
                        <a:buNone/>
                      </a:pPr>
                      <a:r>
                        <a:rPr lang="en-US" sz="2800"/>
                        <a:t>Imaginative</a:t>
                      </a:r>
                      <a:endParaRPr/>
                    </a:p>
                  </a:txBody>
                  <a:tcPr marT="45725" marB="45725" marR="91450" marL="91450">
                    <a:solidFill>
                      <a:srgbClr val="FF5050">
                        <a:alpha val="49803"/>
                      </a:srgbClr>
                    </a:solidFill>
                  </a:tcPr>
                </a:tc>
                <a:tc>
                  <a:txBody>
                    <a:bodyPr/>
                    <a:lstStyle/>
                    <a:p>
                      <a:pPr indent="0" lvl="0" marL="0" marR="0" rtl="0" algn="l">
                        <a:spcBef>
                          <a:spcPts val="0"/>
                        </a:spcBef>
                        <a:spcAft>
                          <a:spcPts val="0"/>
                        </a:spcAft>
                        <a:buNone/>
                      </a:pPr>
                      <a:r>
                        <a:rPr lang="en-US" sz="2800"/>
                        <a:t>Daydreaming</a:t>
                      </a:r>
                      <a:endParaRPr/>
                    </a:p>
                  </a:txBody>
                  <a:tcPr marT="45725" marB="45725" marR="91450" marL="91450">
                    <a:solidFill>
                      <a:srgbClr val="FF5050">
                        <a:alpha val="49803"/>
                      </a:srgbClr>
                    </a:solidFill>
                  </a:tcPr>
                </a:tc>
              </a:tr>
              <a:tr h="370850">
                <a:tc>
                  <a:txBody>
                    <a:bodyPr/>
                    <a:lstStyle/>
                    <a:p>
                      <a:pPr indent="0" lvl="0" marL="0" marR="0" rtl="0" algn="l">
                        <a:spcBef>
                          <a:spcPts val="0"/>
                        </a:spcBef>
                        <a:spcAft>
                          <a:spcPts val="0"/>
                        </a:spcAft>
                        <a:buNone/>
                      </a:pPr>
                      <a:r>
                        <a:rPr lang="en-US" sz="2800"/>
                        <a:t>Warm/Friendly</a:t>
                      </a:r>
                      <a:endParaRPr/>
                    </a:p>
                  </a:txBody>
                  <a:tcPr marT="45725" marB="45725" marR="91450" marL="91450">
                    <a:solidFill>
                      <a:srgbClr val="FF5050">
                        <a:alpha val="49803"/>
                      </a:srgbClr>
                    </a:solidFill>
                  </a:tcPr>
                </a:tc>
                <a:tc>
                  <a:txBody>
                    <a:bodyPr/>
                    <a:lstStyle/>
                    <a:p>
                      <a:pPr indent="0" lvl="0" marL="0" marR="0" rtl="0" algn="l">
                        <a:spcBef>
                          <a:spcPts val="0"/>
                        </a:spcBef>
                        <a:spcAft>
                          <a:spcPts val="0"/>
                        </a:spcAft>
                        <a:buNone/>
                      </a:pPr>
                      <a:r>
                        <a:rPr lang="en-US" sz="2800"/>
                        <a:t>Purposeless</a:t>
                      </a:r>
                      <a:endParaRPr/>
                    </a:p>
                  </a:txBody>
                  <a:tcPr marT="45725" marB="45725" marR="91450" marL="91450">
                    <a:solidFill>
                      <a:srgbClr val="FF5050">
                        <a:alpha val="49803"/>
                      </a:srgbClr>
                    </a:solidFill>
                  </a:tcPr>
                </a:tc>
              </a:tr>
            </a:tbl>
          </a:graphicData>
        </a:graphic>
      </p:graphicFrame>
      <p:pic>
        <p:nvPicPr>
          <p:cNvPr id="277" name="Google Shape;277;p33"/>
          <p:cNvPicPr preferRelativeResize="0"/>
          <p:nvPr/>
        </p:nvPicPr>
        <p:blipFill rotWithShape="1">
          <a:blip r:embed="rId3">
            <a:alphaModFix/>
          </a:blip>
          <a:srcRect b="0" l="0" r="0" t="0"/>
          <a:stretch/>
        </p:blipFill>
        <p:spPr>
          <a:xfrm>
            <a:off x="431800" y="5532482"/>
            <a:ext cx="1533525" cy="542925"/>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34"/>
          <p:cNvSpPr txBox="1"/>
          <p:nvPr/>
        </p:nvSpPr>
        <p:spPr>
          <a:xfrm>
            <a:off x="431800" y="635000"/>
            <a:ext cx="2531533" cy="470898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70C0"/>
              </a:buClr>
              <a:buSzPts val="4800"/>
              <a:buFont typeface="Calibri"/>
              <a:buNone/>
            </a:pPr>
            <a:r>
              <a:rPr b="1" i="1" lang="en-US" sz="4800">
                <a:solidFill>
                  <a:srgbClr val="0070C0"/>
                </a:solidFill>
                <a:latin typeface="Calibri"/>
                <a:ea typeface="Calibri"/>
                <a:cs typeface="Calibri"/>
                <a:sym typeface="Calibri"/>
              </a:rPr>
              <a:t>S</a:t>
            </a:r>
            <a:r>
              <a:rPr b="1" i="1" lang="en-US" sz="4800" u="none" cap="none" strike="noStrike">
                <a:solidFill>
                  <a:srgbClr val="0070C0"/>
                </a:solidFill>
                <a:latin typeface="Calibri"/>
                <a:ea typeface="Calibri"/>
                <a:cs typeface="Calibri"/>
                <a:sym typeface="Calibri"/>
              </a:rPr>
              <a:t> </a:t>
            </a:r>
            <a:r>
              <a:rPr b="1" i="1" lang="en-US" sz="2800" u="none" cap="none" strike="noStrike">
                <a:solidFill>
                  <a:srgbClr val="0070C0"/>
                </a:solidFill>
                <a:latin typeface="Calibri"/>
                <a:ea typeface="Calibri"/>
                <a:cs typeface="Calibri"/>
                <a:sym typeface="Calibri"/>
              </a:rPr>
              <a:t>STRENGTHS</a:t>
            </a:r>
            <a:endParaRPr/>
          </a:p>
          <a:p>
            <a:pPr indent="0" lvl="0" marL="0" marR="0" rtl="0" algn="l">
              <a:lnSpc>
                <a:spcPct val="100000"/>
              </a:lnSpc>
              <a:spcBef>
                <a:spcPts val="0"/>
              </a:spcBef>
              <a:spcAft>
                <a:spcPts val="0"/>
              </a:spcAft>
              <a:buClr>
                <a:srgbClr val="0070C0"/>
              </a:buClr>
              <a:buSzPts val="2800"/>
              <a:buFont typeface="Calibri"/>
              <a:buNone/>
            </a:pPr>
            <a:r>
              <a:rPr b="1" i="0" lang="en-US" sz="2800" u="none" cap="none" strike="noStrike">
                <a:solidFill>
                  <a:srgbClr val="0070C0"/>
                </a:solidFill>
                <a:latin typeface="Calibri"/>
                <a:ea typeface="Calibri"/>
                <a:cs typeface="Calibri"/>
                <a:sym typeface="Calibri"/>
              </a:rPr>
              <a:t>*Calm</a:t>
            </a:r>
            <a:endParaRPr/>
          </a:p>
          <a:p>
            <a:pPr indent="0" lvl="0" marL="0" marR="0" rtl="0" algn="l">
              <a:lnSpc>
                <a:spcPct val="100000"/>
              </a:lnSpc>
              <a:spcBef>
                <a:spcPts val="0"/>
              </a:spcBef>
              <a:spcAft>
                <a:spcPts val="0"/>
              </a:spcAft>
              <a:buClr>
                <a:srgbClr val="0070C0"/>
              </a:buClr>
              <a:buSzPts val="2800"/>
              <a:buFont typeface="Calibri"/>
              <a:buNone/>
            </a:pPr>
            <a:r>
              <a:rPr b="1" lang="en-US" sz="2800">
                <a:solidFill>
                  <a:srgbClr val="0070C0"/>
                </a:solidFill>
                <a:latin typeface="Calibri"/>
                <a:ea typeface="Calibri"/>
                <a:cs typeface="Calibri"/>
                <a:sym typeface="Calibri"/>
              </a:rPr>
              <a:t>*Dependable</a:t>
            </a:r>
            <a:endParaRPr/>
          </a:p>
          <a:p>
            <a:pPr indent="0" lvl="0" marL="0" marR="0" rtl="0" algn="l">
              <a:lnSpc>
                <a:spcPct val="100000"/>
              </a:lnSpc>
              <a:spcBef>
                <a:spcPts val="0"/>
              </a:spcBef>
              <a:spcAft>
                <a:spcPts val="0"/>
              </a:spcAft>
              <a:buClr>
                <a:srgbClr val="0070C0"/>
              </a:buClr>
              <a:buSzPts val="2800"/>
              <a:buFont typeface="Calibri"/>
              <a:buNone/>
            </a:pPr>
            <a:r>
              <a:rPr b="1" i="0" lang="en-US" sz="2800" u="none" cap="none" strike="noStrike">
                <a:solidFill>
                  <a:srgbClr val="0070C0"/>
                </a:solidFill>
                <a:latin typeface="Calibri"/>
                <a:ea typeface="Calibri"/>
                <a:cs typeface="Calibri"/>
                <a:sym typeface="Calibri"/>
              </a:rPr>
              <a:t>*Easygoing</a:t>
            </a:r>
            <a:endParaRPr/>
          </a:p>
          <a:p>
            <a:pPr indent="0" lvl="0" marL="0" marR="0" rtl="0" algn="l">
              <a:lnSpc>
                <a:spcPct val="100000"/>
              </a:lnSpc>
              <a:spcBef>
                <a:spcPts val="0"/>
              </a:spcBef>
              <a:spcAft>
                <a:spcPts val="0"/>
              </a:spcAft>
              <a:buClr>
                <a:srgbClr val="0070C0"/>
              </a:buClr>
              <a:buSzPts val="2800"/>
              <a:buFont typeface="Calibri"/>
              <a:buNone/>
            </a:pPr>
            <a:r>
              <a:rPr b="1" lang="en-US" sz="2800">
                <a:solidFill>
                  <a:srgbClr val="0070C0"/>
                </a:solidFill>
                <a:latin typeface="Calibri"/>
                <a:ea typeface="Calibri"/>
                <a:cs typeface="Calibri"/>
                <a:sym typeface="Calibri"/>
              </a:rPr>
              <a:t>*Trustworthy</a:t>
            </a:r>
            <a:endParaRPr/>
          </a:p>
          <a:p>
            <a:pPr indent="0" lvl="0" marL="0" marR="0" rtl="0" algn="l">
              <a:lnSpc>
                <a:spcPct val="100000"/>
              </a:lnSpc>
              <a:spcBef>
                <a:spcPts val="0"/>
              </a:spcBef>
              <a:spcAft>
                <a:spcPts val="0"/>
              </a:spcAft>
              <a:buClr>
                <a:srgbClr val="0070C0"/>
              </a:buClr>
              <a:buSzPts val="2800"/>
              <a:buFont typeface="Calibri"/>
              <a:buNone/>
            </a:pPr>
            <a:r>
              <a:rPr b="1" i="0" lang="en-US" sz="2800" u="none" cap="none" strike="noStrike">
                <a:solidFill>
                  <a:srgbClr val="0070C0"/>
                </a:solidFill>
                <a:latin typeface="Calibri"/>
                <a:ea typeface="Calibri"/>
                <a:cs typeface="Calibri"/>
                <a:sym typeface="Calibri"/>
              </a:rPr>
              <a:t>*Efficient</a:t>
            </a:r>
            <a:endParaRPr/>
          </a:p>
          <a:p>
            <a:pPr indent="0" lvl="0" marL="0" marR="0" rtl="0" algn="l">
              <a:lnSpc>
                <a:spcPct val="100000"/>
              </a:lnSpc>
              <a:spcBef>
                <a:spcPts val="0"/>
              </a:spcBef>
              <a:spcAft>
                <a:spcPts val="0"/>
              </a:spcAft>
              <a:buClr>
                <a:srgbClr val="0070C0"/>
              </a:buClr>
              <a:buSzPts val="2800"/>
              <a:buFont typeface="Calibri"/>
              <a:buNone/>
            </a:pPr>
            <a:r>
              <a:rPr b="1" lang="en-US" sz="2800">
                <a:solidFill>
                  <a:srgbClr val="0070C0"/>
                </a:solidFill>
                <a:latin typeface="Calibri"/>
                <a:ea typeface="Calibri"/>
                <a:cs typeface="Calibri"/>
                <a:sym typeface="Calibri"/>
              </a:rPr>
              <a:t>*Practical</a:t>
            </a:r>
            <a:endParaRPr/>
          </a:p>
          <a:p>
            <a:pPr indent="0" lvl="0" marL="0" marR="0" rtl="0" algn="l">
              <a:lnSpc>
                <a:spcPct val="100000"/>
              </a:lnSpc>
              <a:spcBef>
                <a:spcPts val="0"/>
              </a:spcBef>
              <a:spcAft>
                <a:spcPts val="0"/>
              </a:spcAft>
              <a:buClr>
                <a:srgbClr val="0070C0"/>
              </a:buClr>
              <a:buSzPts val="2800"/>
              <a:buFont typeface="Calibri"/>
              <a:buNone/>
            </a:pPr>
            <a:r>
              <a:rPr b="1" i="0" lang="en-US" sz="2800" u="none" cap="none" strike="noStrike">
                <a:solidFill>
                  <a:srgbClr val="0070C0"/>
                </a:solidFill>
                <a:latin typeface="Calibri"/>
                <a:ea typeface="Calibri"/>
                <a:cs typeface="Calibri"/>
                <a:sym typeface="Calibri"/>
              </a:rPr>
              <a:t>*Conservative</a:t>
            </a:r>
            <a:endParaRPr/>
          </a:p>
          <a:p>
            <a:pPr indent="0" lvl="0" marL="0" marR="0" rtl="0" algn="l">
              <a:lnSpc>
                <a:spcPct val="100000"/>
              </a:lnSpc>
              <a:spcBef>
                <a:spcPts val="0"/>
              </a:spcBef>
              <a:spcAft>
                <a:spcPts val="0"/>
              </a:spcAft>
              <a:buClr>
                <a:srgbClr val="0070C0"/>
              </a:buClr>
              <a:buSzPts val="2800"/>
              <a:buFont typeface="Calibri"/>
              <a:buNone/>
            </a:pPr>
            <a:r>
              <a:rPr b="1" lang="en-US" sz="2800">
                <a:solidFill>
                  <a:srgbClr val="0070C0"/>
                </a:solidFill>
                <a:latin typeface="Calibri"/>
                <a:ea typeface="Calibri"/>
                <a:cs typeface="Calibri"/>
                <a:sym typeface="Calibri"/>
              </a:rPr>
              <a:t>*Diplomatic</a:t>
            </a:r>
            <a:endParaRPr/>
          </a:p>
          <a:p>
            <a:pPr indent="0" lvl="0" marL="0" marR="0" rtl="0" algn="l">
              <a:lnSpc>
                <a:spcPct val="100000"/>
              </a:lnSpc>
              <a:spcBef>
                <a:spcPts val="0"/>
              </a:spcBef>
              <a:spcAft>
                <a:spcPts val="0"/>
              </a:spcAft>
              <a:buClr>
                <a:srgbClr val="0070C0"/>
              </a:buClr>
              <a:buSzPts val="2800"/>
              <a:buFont typeface="Calibri"/>
              <a:buNone/>
            </a:pPr>
            <a:r>
              <a:rPr b="1" i="0" lang="en-US" sz="2800" u="none" cap="none" strike="noStrike">
                <a:solidFill>
                  <a:srgbClr val="0070C0"/>
                </a:solidFill>
                <a:latin typeface="Calibri"/>
                <a:ea typeface="Calibri"/>
                <a:cs typeface="Calibri"/>
                <a:sym typeface="Calibri"/>
              </a:rPr>
              <a:t>*Humorous</a:t>
            </a:r>
            <a:endParaRPr/>
          </a:p>
        </p:txBody>
      </p:sp>
      <p:graphicFrame>
        <p:nvGraphicFramePr>
          <p:cNvPr id="283" name="Google Shape;283;p34"/>
          <p:cNvGraphicFramePr/>
          <p:nvPr/>
        </p:nvGraphicFramePr>
        <p:xfrm>
          <a:off x="3276600" y="736599"/>
          <a:ext cx="3000000" cy="3000000"/>
        </p:xfrm>
        <a:graphic>
          <a:graphicData uri="http://schemas.openxmlformats.org/drawingml/2006/table">
            <a:tbl>
              <a:tblPr bandRow="1" firstRow="1">
                <a:noFill/>
                <a:tableStyleId>{DBC33388-23CD-4AA0-9127-4834818EDC08}</a:tableStyleId>
              </a:tblPr>
              <a:tblGrid>
                <a:gridCol w="3632200"/>
                <a:gridCol w="3632200"/>
              </a:tblGrid>
              <a:tr h="370850">
                <a:tc>
                  <a:txBody>
                    <a:bodyPr/>
                    <a:lstStyle/>
                    <a:p>
                      <a:pPr indent="0" lvl="0" marL="0" marR="0" rtl="0" algn="ctr">
                        <a:spcBef>
                          <a:spcPts val="0"/>
                        </a:spcBef>
                        <a:spcAft>
                          <a:spcPts val="0"/>
                        </a:spcAft>
                        <a:buNone/>
                      </a:pPr>
                      <a:r>
                        <a:rPr b="1" i="1" lang="en-US" sz="2800"/>
                        <a:t>On a Good Day</a:t>
                      </a:r>
                      <a:endParaRPr/>
                    </a:p>
                  </a:txBody>
                  <a:tcPr marT="45725" marB="45725" marR="91450" marL="91450">
                    <a:solidFill>
                      <a:srgbClr val="0070C0"/>
                    </a:solidFill>
                  </a:tcPr>
                </a:tc>
                <a:tc>
                  <a:txBody>
                    <a:bodyPr/>
                    <a:lstStyle/>
                    <a:p>
                      <a:pPr indent="0" lvl="0" marL="0" marR="0" rtl="0" algn="ctr">
                        <a:spcBef>
                          <a:spcPts val="0"/>
                        </a:spcBef>
                        <a:spcAft>
                          <a:spcPts val="0"/>
                        </a:spcAft>
                        <a:buNone/>
                      </a:pPr>
                      <a:r>
                        <a:rPr b="1" i="1" lang="en-US" sz="2800"/>
                        <a:t>On a Bad Day</a:t>
                      </a:r>
                      <a:endParaRPr/>
                    </a:p>
                  </a:txBody>
                  <a:tcPr marT="45725" marB="45725" marR="91450" marL="91450">
                    <a:solidFill>
                      <a:srgbClr val="0070C0"/>
                    </a:solidFill>
                  </a:tcPr>
                </a:tc>
              </a:tr>
              <a:tr h="370850">
                <a:tc>
                  <a:txBody>
                    <a:bodyPr/>
                    <a:lstStyle/>
                    <a:p>
                      <a:pPr indent="0" lvl="0" marL="0" marR="0" rtl="0" algn="l">
                        <a:spcBef>
                          <a:spcPts val="0"/>
                        </a:spcBef>
                        <a:spcAft>
                          <a:spcPts val="0"/>
                        </a:spcAft>
                        <a:buNone/>
                      </a:pPr>
                      <a:r>
                        <a:rPr lang="en-US" sz="2800"/>
                        <a:t>Relaxed</a:t>
                      </a:r>
                      <a:endParaRPr/>
                    </a:p>
                  </a:txBody>
                  <a:tcPr marT="45725" marB="45725" marR="91450" marL="91450">
                    <a:solidFill>
                      <a:srgbClr val="0070C0">
                        <a:alpha val="49803"/>
                      </a:srgbClr>
                    </a:solidFill>
                  </a:tcPr>
                </a:tc>
                <a:tc>
                  <a:txBody>
                    <a:bodyPr/>
                    <a:lstStyle/>
                    <a:p>
                      <a:pPr indent="0" lvl="0" marL="0" marR="0" rtl="0" algn="l">
                        <a:spcBef>
                          <a:spcPts val="0"/>
                        </a:spcBef>
                        <a:spcAft>
                          <a:spcPts val="0"/>
                        </a:spcAft>
                        <a:buNone/>
                      </a:pPr>
                      <a:r>
                        <a:rPr lang="en-US" sz="2800"/>
                        <a:t>Lacking Initiative</a:t>
                      </a:r>
                      <a:endParaRPr/>
                    </a:p>
                  </a:txBody>
                  <a:tcPr marT="45725" marB="45725" marR="91450" marL="91450">
                    <a:solidFill>
                      <a:srgbClr val="0070C0">
                        <a:alpha val="49803"/>
                      </a:srgbClr>
                    </a:solidFill>
                  </a:tcPr>
                </a:tc>
              </a:tr>
              <a:tr h="370850">
                <a:tc>
                  <a:txBody>
                    <a:bodyPr/>
                    <a:lstStyle/>
                    <a:p>
                      <a:pPr indent="0" lvl="0" marL="0" marR="0" rtl="0" algn="l">
                        <a:spcBef>
                          <a:spcPts val="0"/>
                        </a:spcBef>
                        <a:spcAft>
                          <a:spcPts val="0"/>
                        </a:spcAft>
                        <a:buNone/>
                      </a:pPr>
                      <a:r>
                        <a:rPr lang="en-US" sz="2800"/>
                        <a:t>Reliable</a:t>
                      </a:r>
                      <a:endParaRPr/>
                    </a:p>
                  </a:txBody>
                  <a:tcPr marT="45725" marB="45725" marR="91450" marL="91450">
                    <a:solidFill>
                      <a:srgbClr val="0070C0">
                        <a:alpha val="49803"/>
                      </a:srgbClr>
                    </a:solidFill>
                  </a:tcPr>
                </a:tc>
                <a:tc>
                  <a:txBody>
                    <a:bodyPr/>
                    <a:lstStyle/>
                    <a:p>
                      <a:pPr indent="0" lvl="0" marL="0" marR="0" rtl="0" algn="l">
                        <a:spcBef>
                          <a:spcPts val="0"/>
                        </a:spcBef>
                        <a:spcAft>
                          <a:spcPts val="0"/>
                        </a:spcAft>
                        <a:buNone/>
                      </a:pPr>
                      <a:r>
                        <a:rPr lang="en-US" sz="2800"/>
                        <a:t>Dependent</a:t>
                      </a:r>
                      <a:endParaRPr/>
                    </a:p>
                  </a:txBody>
                  <a:tcPr marT="45725" marB="45725" marR="91450" marL="91450">
                    <a:solidFill>
                      <a:srgbClr val="0070C0">
                        <a:alpha val="49803"/>
                      </a:srgbClr>
                    </a:solidFill>
                  </a:tcPr>
                </a:tc>
              </a:tr>
              <a:tr h="370850">
                <a:tc>
                  <a:txBody>
                    <a:bodyPr/>
                    <a:lstStyle/>
                    <a:p>
                      <a:pPr indent="0" lvl="0" marL="0" marR="0" rtl="0" algn="l">
                        <a:spcBef>
                          <a:spcPts val="0"/>
                        </a:spcBef>
                        <a:spcAft>
                          <a:spcPts val="0"/>
                        </a:spcAft>
                        <a:buNone/>
                      </a:pPr>
                      <a:r>
                        <a:rPr lang="en-US" sz="2800"/>
                        <a:t>Cooperative</a:t>
                      </a:r>
                      <a:endParaRPr/>
                    </a:p>
                  </a:txBody>
                  <a:tcPr marT="45725" marB="45725" marR="91450" marL="91450">
                    <a:solidFill>
                      <a:srgbClr val="0070C0">
                        <a:alpha val="49803"/>
                      </a:srgbClr>
                    </a:solidFill>
                  </a:tcPr>
                </a:tc>
                <a:tc>
                  <a:txBody>
                    <a:bodyPr/>
                    <a:lstStyle/>
                    <a:p>
                      <a:pPr indent="0" lvl="0" marL="0" marR="0" rtl="0" algn="l">
                        <a:spcBef>
                          <a:spcPts val="0"/>
                        </a:spcBef>
                        <a:spcAft>
                          <a:spcPts val="0"/>
                        </a:spcAft>
                        <a:buNone/>
                      </a:pPr>
                      <a:r>
                        <a:rPr lang="en-US" sz="2800"/>
                        <a:t>Used By Others</a:t>
                      </a:r>
                      <a:endParaRPr/>
                    </a:p>
                  </a:txBody>
                  <a:tcPr marT="45725" marB="45725" marR="91450" marL="91450">
                    <a:solidFill>
                      <a:srgbClr val="0070C0">
                        <a:alpha val="49803"/>
                      </a:srgbClr>
                    </a:solidFill>
                  </a:tcPr>
                </a:tc>
              </a:tr>
              <a:tr h="370850">
                <a:tc>
                  <a:txBody>
                    <a:bodyPr/>
                    <a:lstStyle/>
                    <a:p>
                      <a:pPr indent="0" lvl="0" marL="0" marR="0" rtl="0" algn="l">
                        <a:spcBef>
                          <a:spcPts val="0"/>
                        </a:spcBef>
                        <a:spcAft>
                          <a:spcPts val="0"/>
                        </a:spcAft>
                        <a:buNone/>
                      </a:pPr>
                      <a:r>
                        <a:rPr lang="en-US" sz="2800"/>
                        <a:t>Stable</a:t>
                      </a:r>
                      <a:endParaRPr/>
                    </a:p>
                  </a:txBody>
                  <a:tcPr marT="45725" marB="45725" marR="91450" marL="91450">
                    <a:solidFill>
                      <a:srgbClr val="0070C0">
                        <a:alpha val="49803"/>
                      </a:srgbClr>
                    </a:solidFill>
                  </a:tcPr>
                </a:tc>
                <a:tc>
                  <a:txBody>
                    <a:bodyPr/>
                    <a:lstStyle/>
                    <a:p>
                      <a:pPr indent="0" lvl="0" marL="0" marR="0" rtl="0" algn="l">
                        <a:spcBef>
                          <a:spcPts val="0"/>
                        </a:spcBef>
                        <a:spcAft>
                          <a:spcPts val="0"/>
                        </a:spcAft>
                        <a:buNone/>
                      </a:pPr>
                      <a:r>
                        <a:rPr lang="en-US" sz="2800"/>
                        <a:t>Indecisive</a:t>
                      </a:r>
                      <a:endParaRPr/>
                    </a:p>
                  </a:txBody>
                  <a:tcPr marT="45725" marB="45725" marR="91450" marL="91450">
                    <a:solidFill>
                      <a:srgbClr val="0070C0">
                        <a:alpha val="49803"/>
                      </a:srgbClr>
                    </a:solidFill>
                  </a:tcPr>
                </a:tc>
              </a:tr>
              <a:tr h="370850">
                <a:tc>
                  <a:txBody>
                    <a:bodyPr/>
                    <a:lstStyle/>
                    <a:p>
                      <a:pPr indent="0" lvl="0" marL="0" marR="0" rtl="0" algn="l">
                        <a:spcBef>
                          <a:spcPts val="0"/>
                        </a:spcBef>
                        <a:spcAft>
                          <a:spcPts val="0"/>
                        </a:spcAft>
                        <a:buNone/>
                      </a:pPr>
                      <a:r>
                        <a:rPr lang="en-US" sz="2800"/>
                        <a:t>Good Listener</a:t>
                      </a:r>
                      <a:endParaRPr/>
                    </a:p>
                  </a:txBody>
                  <a:tcPr marT="45725" marB="45725" marR="91450" marL="91450">
                    <a:solidFill>
                      <a:srgbClr val="0070C0">
                        <a:alpha val="49803"/>
                      </a:srgbClr>
                    </a:solidFill>
                  </a:tcPr>
                </a:tc>
                <a:tc>
                  <a:txBody>
                    <a:bodyPr/>
                    <a:lstStyle/>
                    <a:p>
                      <a:pPr indent="0" lvl="0" marL="0" marR="0" rtl="0" algn="l">
                        <a:spcBef>
                          <a:spcPts val="0"/>
                        </a:spcBef>
                        <a:spcAft>
                          <a:spcPts val="0"/>
                        </a:spcAft>
                        <a:buNone/>
                      </a:pPr>
                      <a:r>
                        <a:rPr lang="en-US" sz="2800"/>
                        <a:t>Uncommunicative</a:t>
                      </a:r>
                      <a:endParaRPr/>
                    </a:p>
                  </a:txBody>
                  <a:tcPr marT="45725" marB="45725" marR="91450" marL="91450">
                    <a:solidFill>
                      <a:srgbClr val="0070C0">
                        <a:alpha val="49803"/>
                      </a:srgbClr>
                    </a:solidFill>
                  </a:tcPr>
                </a:tc>
              </a:tr>
              <a:tr h="370850">
                <a:tc>
                  <a:txBody>
                    <a:bodyPr/>
                    <a:lstStyle/>
                    <a:p>
                      <a:pPr indent="0" lvl="0" marL="0" marR="0" rtl="0" algn="l">
                        <a:spcBef>
                          <a:spcPts val="0"/>
                        </a:spcBef>
                        <a:spcAft>
                          <a:spcPts val="0"/>
                        </a:spcAft>
                        <a:buNone/>
                      </a:pPr>
                      <a:r>
                        <a:rPr lang="en-US" sz="2800"/>
                        <a:t>Single-Minded</a:t>
                      </a:r>
                      <a:endParaRPr/>
                    </a:p>
                  </a:txBody>
                  <a:tcPr marT="45725" marB="45725" marR="91450" marL="91450">
                    <a:solidFill>
                      <a:srgbClr val="0070C0">
                        <a:alpha val="49803"/>
                      </a:srgbClr>
                    </a:solidFill>
                  </a:tcPr>
                </a:tc>
                <a:tc>
                  <a:txBody>
                    <a:bodyPr/>
                    <a:lstStyle/>
                    <a:p>
                      <a:pPr indent="0" lvl="0" marL="0" marR="0" rtl="0" algn="l">
                        <a:spcBef>
                          <a:spcPts val="0"/>
                        </a:spcBef>
                        <a:spcAft>
                          <a:spcPts val="0"/>
                        </a:spcAft>
                        <a:buNone/>
                      </a:pPr>
                      <a:r>
                        <a:rPr lang="en-US" sz="2800"/>
                        <a:t>Inflexible</a:t>
                      </a:r>
                      <a:endParaRPr/>
                    </a:p>
                  </a:txBody>
                  <a:tcPr marT="45725" marB="45725" marR="91450" marL="91450">
                    <a:solidFill>
                      <a:srgbClr val="0070C0">
                        <a:alpha val="49803"/>
                      </a:srgbClr>
                    </a:solidFill>
                  </a:tcPr>
                </a:tc>
              </a:tr>
              <a:tr h="370850">
                <a:tc>
                  <a:txBody>
                    <a:bodyPr/>
                    <a:lstStyle/>
                    <a:p>
                      <a:pPr indent="0" lvl="0" marL="0" marR="0" rtl="0" algn="l">
                        <a:spcBef>
                          <a:spcPts val="0"/>
                        </a:spcBef>
                        <a:spcAft>
                          <a:spcPts val="0"/>
                        </a:spcAft>
                        <a:buNone/>
                      </a:pPr>
                      <a:r>
                        <a:rPr lang="en-US" sz="2800"/>
                        <a:t>Steadfast</a:t>
                      </a:r>
                      <a:endParaRPr/>
                    </a:p>
                  </a:txBody>
                  <a:tcPr marT="45725" marB="45725" marR="91450" marL="91450">
                    <a:solidFill>
                      <a:srgbClr val="0070C0">
                        <a:alpha val="49803"/>
                      </a:srgbClr>
                    </a:solidFill>
                  </a:tcPr>
                </a:tc>
                <a:tc>
                  <a:txBody>
                    <a:bodyPr/>
                    <a:lstStyle/>
                    <a:p>
                      <a:pPr indent="0" lvl="0" marL="0" marR="0" rtl="0" algn="l">
                        <a:spcBef>
                          <a:spcPts val="0"/>
                        </a:spcBef>
                        <a:spcAft>
                          <a:spcPts val="0"/>
                        </a:spcAft>
                        <a:buNone/>
                      </a:pPr>
                      <a:r>
                        <a:rPr lang="en-US" sz="2800"/>
                        <a:t>Resistant to Change</a:t>
                      </a:r>
                      <a:endParaRPr/>
                    </a:p>
                  </a:txBody>
                  <a:tcPr marT="45725" marB="45725" marR="91450" marL="91450">
                    <a:solidFill>
                      <a:srgbClr val="0070C0">
                        <a:alpha val="49803"/>
                      </a:srgbClr>
                    </a:solidFill>
                  </a:tcPr>
                </a:tc>
              </a:tr>
              <a:tr h="370850">
                <a:tc>
                  <a:txBody>
                    <a:bodyPr/>
                    <a:lstStyle/>
                    <a:p>
                      <a:pPr indent="0" lvl="0" marL="0" marR="0" rtl="0" algn="l">
                        <a:spcBef>
                          <a:spcPts val="0"/>
                        </a:spcBef>
                        <a:spcAft>
                          <a:spcPts val="0"/>
                        </a:spcAft>
                        <a:buNone/>
                      </a:pPr>
                      <a:r>
                        <a:rPr lang="en-US" sz="2800"/>
                        <a:t>Softhearted</a:t>
                      </a:r>
                      <a:endParaRPr/>
                    </a:p>
                  </a:txBody>
                  <a:tcPr marT="45725" marB="45725" marR="91450" marL="91450">
                    <a:solidFill>
                      <a:srgbClr val="0070C0">
                        <a:alpha val="49803"/>
                      </a:srgbClr>
                    </a:solidFill>
                  </a:tcPr>
                </a:tc>
                <a:tc>
                  <a:txBody>
                    <a:bodyPr/>
                    <a:lstStyle/>
                    <a:p>
                      <a:pPr indent="0" lvl="0" marL="0" marR="0" rtl="0" algn="l">
                        <a:spcBef>
                          <a:spcPts val="0"/>
                        </a:spcBef>
                        <a:spcAft>
                          <a:spcPts val="0"/>
                        </a:spcAft>
                        <a:buNone/>
                      </a:pPr>
                      <a:r>
                        <a:rPr lang="en-US" sz="2800"/>
                        <a:t>Easily Manipulated</a:t>
                      </a:r>
                      <a:endParaRPr/>
                    </a:p>
                  </a:txBody>
                  <a:tcPr marT="45725" marB="45725" marR="91450" marL="91450">
                    <a:solidFill>
                      <a:srgbClr val="0070C0">
                        <a:alpha val="49803"/>
                      </a:srgbClr>
                    </a:solidFill>
                  </a:tcPr>
                </a:tc>
              </a:tr>
              <a:tr h="370850">
                <a:tc>
                  <a:txBody>
                    <a:bodyPr/>
                    <a:lstStyle/>
                    <a:p>
                      <a:pPr indent="0" lvl="0" marL="0" marR="0" rtl="0" algn="l">
                        <a:spcBef>
                          <a:spcPts val="0"/>
                        </a:spcBef>
                        <a:spcAft>
                          <a:spcPts val="0"/>
                        </a:spcAft>
                        <a:buNone/>
                      </a:pPr>
                      <a:r>
                        <a:rPr lang="en-US" sz="2800"/>
                        <a:t>Systematic</a:t>
                      </a:r>
                      <a:endParaRPr/>
                    </a:p>
                  </a:txBody>
                  <a:tcPr marT="45725" marB="45725" marR="91450" marL="91450">
                    <a:solidFill>
                      <a:srgbClr val="0070C0">
                        <a:alpha val="49803"/>
                      </a:srgbClr>
                    </a:solidFill>
                  </a:tcPr>
                </a:tc>
                <a:tc>
                  <a:txBody>
                    <a:bodyPr/>
                    <a:lstStyle/>
                    <a:p>
                      <a:pPr indent="0" lvl="0" marL="0" marR="0" rtl="0" algn="l">
                        <a:spcBef>
                          <a:spcPts val="0"/>
                        </a:spcBef>
                        <a:spcAft>
                          <a:spcPts val="0"/>
                        </a:spcAft>
                        <a:buNone/>
                      </a:pPr>
                      <a:r>
                        <a:rPr lang="en-US" sz="2800"/>
                        <a:t>Slow</a:t>
                      </a:r>
                      <a:endParaRPr/>
                    </a:p>
                  </a:txBody>
                  <a:tcPr marT="45725" marB="45725" marR="91450" marL="91450">
                    <a:solidFill>
                      <a:srgbClr val="0070C0">
                        <a:alpha val="49803"/>
                      </a:srgbClr>
                    </a:solidFill>
                  </a:tcPr>
                </a:tc>
              </a:tr>
              <a:tr h="370850">
                <a:tc>
                  <a:txBody>
                    <a:bodyPr/>
                    <a:lstStyle/>
                    <a:p>
                      <a:pPr indent="0" lvl="0" marL="0" marR="0" rtl="0" algn="l">
                        <a:spcBef>
                          <a:spcPts val="0"/>
                        </a:spcBef>
                        <a:spcAft>
                          <a:spcPts val="0"/>
                        </a:spcAft>
                        <a:buNone/>
                      </a:pPr>
                      <a:r>
                        <a:rPr lang="en-US" sz="2800"/>
                        <a:t>Amiable</a:t>
                      </a:r>
                      <a:endParaRPr/>
                    </a:p>
                  </a:txBody>
                  <a:tcPr marT="45725" marB="45725" marR="91450" marL="91450">
                    <a:solidFill>
                      <a:srgbClr val="0070C0">
                        <a:alpha val="49803"/>
                      </a:srgbClr>
                    </a:solidFill>
                  </a:tcPr>
                </a:tc>
                <a:tc>
                  <a:txBody>
                    <a:bodyPr/>
                    <a:lstStyle/>
                    <a:p>
                      <a:pPr indent="0" lvl="0" marL="0" marR="0" rtl="0" algn="l">
                        <a:spcBef>
                          <a:spcPts val="0"/>
                        </a:spcBef>
                        <a:spcAft>
                          <a:spcPts val="0"/>
                        </a:spcAft>
                        <a:buNone/>
                      </a:pPr>
                      <a:r>
                        <a:rPr lang="en-US" sz="2800"/>
                        <a:t>Resentful</a:t>
                      </a:r>
                      <a:endParaRPr/>
                    </a:p>
                  </a:txBody>
                  <a:tcPr marT="45725" marB="45725" marR="91450" marL="91450">
                    <a:solidFill>
                      <a:srgbClr val="0070C0">
                        <a:alpha val="49803"/>
                      </a:srgbClr>
                    </a:solidFill>
                  </a:tcPr>
                </a:tc>
              </a:tr>
            </a:tbl>
          </a:graphicData>
        </a:graphic>
      </p:graphicFrame>
      <p:pic>
        <p:nvPicPr>
          <p:cNvPr id="284" name="Google Shape;284;p34"/>
          <p:cNvPicPr preferRelativeResize="0"/>
          <p:nvPr/>
        </p:nvPicPr>
        <p:blipFill rotWithShape="1">
          <a:blip r:embed="rId3">
            <a:alphaModFix/>
          </a:blip>
          <a:srcRect b="0" l="0" r="0" t="0"/>
          <a:stretch/>
        </p:blipFill>
        <p:spPr>
          <a:xfrm>
            <a:off x="431800" y="5532482"/>
            <a:ext cx="1533525" cy="54292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35"/>
          <p:cNvSpPr txBox="1"/>
          <p:nvPr/>
        </p:nvSpPr>
        <p:spPr>
          <a:xfrm>
            <a:off x="431800" y="635000"/>
            <a:ext cx="2531533" cy="470898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4800"/>
              <a:buFont typeface="Calibri"/>
              <a:buNone/>
            </a:pPr>
            <a:r>
              <a:rPr b="1" i="1" lang="en-US" sz="4800">
                <a:solidFill>
                  <a:srgbClr val="FFCC00"/>
                </a:solidFill>
                <a:latin typeface="Calibri"/>
                <a:ea typeface="Calibri"/>
                <a:cs typeface="Calibri"/>
                <a:sym typeface="Calibri"/>
              </a:rPr>
              <a:t>C</a:t>
            </a:r>
            <a:r>
              <a:rPr b="1" i="1" lang="en-US" sz="4800" u="none" cap="none" strike="noStrike">
                <a:solidFill>
                  <a:srgbClr val="FFCC00"/>
                </a:solidFill>
                <a:latin typeface="Calibri"/>
                <a:ea typeface="Calibri"/>
                <a:cs typeface="Calibri"/>
                <a:sym typeface="Calibri"/>
              </a:rPr>
              <a:t> </a:t>
            </a:r>
            <a:r>
              <a:rPr b="1" i="1" lang="en-US" sz="2800" u="none" cap="none" strike="noStrike">
                <a:solidFill>
                  <a:srgbClr val="FFCC00"/>
                </a:solidFill>
                <a:latin typeface="Calibri"/>
                <a:ea typeface="Calibri"/>
                <a:cs typeface="Calibri"/>
                <a:sym typeface="Calibri"/>
              </a:rPr>
              <a:t>STRENGTHS</a:t>
            </a:r>
            <a:endParaRPr/>
          </a:p>
          <a:p>
            <a:pPr indent="0" lvl="0" marL="0" marR="0" rtl="0" algn="l">
              <a:lnSpc>
                <a:spcPct val="100000"/>
              </a:lnSpc>
              <a:spcBef>
                <a:spcPts val="0"/>
              </a:spcBef>
              <a:spcAft>
                <a:spcPts val="0"/>
              </a:spcAft>
              <a:buClr>
                <a:srgbClr val="FFCC00"/>
              </a:buClr>
              <a:buSzPts val="2800"/>
              <a:buFont typeface="Calibri"/>
              <a:buNone/>
            </a:pPr>
            <a:r>
              <a:rPr b="1" i="0" lang="en-US" sz="2800" u="none" cap="none" strike="noStrike">
                <a:solidFill>
                  <a:srgbClr val="FFCC00"/>
                </a:solidFill>
                <a:latin typeface="Calibri"/>
                <a:ea typeface="Calibri"/>
                <a:cs typeface="Calibri"/>
                <a:sym typeface="Calibri"/>
              </a:rPr>
              <a:t>*Gifted</a:t>
            </a:r>
            <a:endParaRPr/>
          </a:p>
          <a:p>
            <a:pPr indent="0" lvl="0" marL="0" marR="0" rtl="0" algn="l">
              <a:lnSpc>
                <a:spcPct val="100000"/>
              </a:lnSpc>
              <a:spcBef>
                <a:spcPts val="0"/>
              </a:spcBef>
              <a:spcAft>
                <a:spcPts val="0"/>
              </a:spcAft>
              <a:buClr>
                <a:srgbClr val="FFCC00"/>
              </a:buClr>
              <a:buSzPts val="2800"/>
              <a:buFont typeface="Calibri"/>
              <a:buNone/>
            </a:pPr>
            <a:r>
              <a:rPr b="1" lang="en-US" sz="2800">
                <a:solidFill>
                  <a:srgbClr val="FFCC00"/>
                </a:solidFill>
                <a:latin typeface="Calibri"/>
                <a:ea typeface="Calibri"/>
                <a:cs typeface="Calibri"/>
                <a:sym typeface="Calibri"/>
              </a:rPr>
              <a:t>*Analytical</a:t>
            </a:r>
            <a:endParaRPr/>
          </a:p>
          <a:p>
            <a:pPr indent="0" lvl="0" marL="0" marR="0" rtl="0" algn="l">
              <a:lnSpc>
                <a:spcPct val="100000"/>
              </a:lnSpc>
              <a:spcBef>
                <a:spcPts val="0"/>
              </a:spcBef>
              <a:spcAft>
                <a:spcPts val="0"/>
              </a:spcAft>
              <a:buClr>
                <a:srgbClr val="FFCC00"/>
              </a:buClr>
              <a:buSzPts val="2800"/>
              <a:buFont typeface="Calibri"/>
              <a:buNone/>
            </a:pPr>
            <a:r>
              <a:rPr b="1" i="0" lang="en-US" sz="2800" u="none" cap="none" strike="noStrike">
                <a:solidFill>
                  <a:srgbClr val="FFCC00"/>
                </a:solidFill>
                <a:latin typeface="Calibri"/>
                <a:ea typeface="Calibri"/>
                <a:cs typeface="Calibri"/>
                <a:sym typeface="Calibri"/>
              </a:rPr>
              <a:t>*Sensitive</a:t>
            </a:r>
            <a:endParaRPr/>
          </a:p>
          <a:p>
            <a:pPr indent="0" lvl="0" marL="0" marR="0" rtl="0" algn="l">
              <a:lnSpc>
                <a:spcPct val="100000"/>
              </a:lnSpc>
              <a:spcBef>
                <a:spcPts val="0"/>
              </a:spcBef>
              <a:spcAft>
                <a:spcPts val="0"/>
              </a:spcAft>
              <a:buClr>
                <a:srgbClr val="FFCC00"/>
              </a:buClr>
              <a:buSzPts val="2800"/>
              <a:buFont typeface="Calibri"/>
              <a:buNone/>
            </a:pPr>
            <a:r>
              <a:rPr b="1" lang="en-US" sz="2800">
                <a:solidFill>
                  <a:srgbClr val="FFCC00"/>
                </a:solidFill>
                <a:latin typeface="Calibri"/>
                <a:ea typeface="Calibri"/>
                <a:cs typeface="Calibri"/>
                <a:sym typeface="Calibri"/>
              </a:rPr>
              <a:t>*Perfectionistic</a:t>
            </a:r>
            <a:endParaRPr/>
          </a:p>
          <a:p>
            <a:pPr indent="0" lvl="0" marL="0" marR="0" rtl="0" algn="l">
              <a:lnSpc>
                <a:spcPct val="100000"/>
              </a:lnSpc>
              <a:spcBef>
                <a:spcPts val="0"/>
              </a:spcBef>
              <a:spcAft>
                <a:spcPts val="0"/>
              </a:spcAft>
              <a:buClr>
                <a:srgbClr val="FFCC00"/>
              </a:buClr>
              <a:buSzPts val="2800"/>
              <a:buFont typeface="Calibri"/>
              <a:buNone/>
            </a:pPr>
            <a:r>
              <a:rPr b="1" i="0" lang="en-US" sz="2800" u="none" cap="none" strike="noStrike">
                <a:solidFill>
                  <a:srgbClr val="FFCC00"/>
                </a:solidFill>
                <a:latin typeface="Calibri"/>
                <a:ea typeface="Calibri"/>
                <a:cs typeface="Calibri"/>
                <a:sym typeface="Calibri"/>
              </a:rPr>
              <a:t>*Aesthetic</a:t>
            </a:r>
            <a:endParaRPr/>
          </a:p>
          <a:p>
            <a:pPr indent="0" lvl="0" marL="0" marR="0" rtl="0" algn="l">
              <a:lnSpc>
                <a:spcPct val="100000"/>
              </a:lnSpc>
              <a:spcBef>
                <a:spcPts val="0"/>
              </a:spcBef>
              <a:spcAft>
                <a:spcPts val="0"/>
              </a:spcAft>
              <a:buClr>
                <a:srgbClr val="FFCC00"/>
              </a:buClr>
              <a:buSzPts val="2800"/>
              <a:buFont typeface="Calibri"/>
              <a:buNone/>
            </a:pPr>
            <a:r>
              <a:rPr b="1" lang="en-US" sz="2800">
                <a:solidFill>
                  <a:srgbClr val="FFCC00"/>
                </a:solidFill>
                <a:latin typeface="Calibri"/>
                <a:ea typeface="Calibri"/>
                <a:cs typeface="Calibri"/>
                <a:sym typeface="Calibri"/>
              </a:rPr>
              <a:t>*Idealistic</a:t>
            </a:r>
            <a:endParaRPr/>
          </a:p>
          <a:p>
            <a:pPr indent="0" lvl="0" marL="0" marR="0" rtl="0" algn="l">
              <a:lnSpc>
                <a:spcPct val="100000"/>
              </a:lnSpc>
              <a:spcBef>
                <a:spcPts val="0"/>
              </a:spcBef>
              <a:spcAft>
                <a:spcPts val="0"/>
              </a:spcAft>
              <a:buClr>
                <a:srgbClr val="FFCC00"/>
              </a:buClr>
              <a:buSzPts val="2800"/>
              <a:buFont typeface="Calibri"/>
              <a:buNone/>
            </a:pPr>
            <a:r>
              <a:rPr b="1" i="0" lang="en-US" sz="2800" u="none" cap="none" strike="noStrike">
                <a:solidFill>
                  <a:srgbClr val="FFCC00"/>
                </a:solidFill>
                <a:latin typeface="Calibri"/>
                <a:ea typeface="Calibri"/>
                <a:cs typeface="Calibri"/>
                <a:sym typeface="Calibri"/>
              </a:rPr>
              <a:t>*Loyal</a:t>
            </a:r>
            <a:endParaRPr/>
          </a:p>
          <a:p>
            <a:pPr indent="0" lvl="0" marL="0" marR="0" rtl="0" algn="l">
              <a:lnSpc>
                <a:spcPct val="100000"/>
              </a:lnSpc>
              <a:spcBef>
                <a:spcPts val="0"/>
              </a:spcBef>
              <a:spcAft>
                <a:spcPts val="0"/>
              </a:spcAft>
              <a:buClr>
                <a:srgbClr val="FFCC00"/>
              </a:buClr>
              <a:buSzPts val="2800"/>
              <a:buFont typeface="Calibri"/>
              <a:buNone/>
            </a:pPr>
            <a:r>
              <a:rPr b="1" lang="en-US" sz="2800">
                <a:solidFill>
                  <a:srgbClr val="FFCC00"/>
                </a:solidFill>
                <a:latin typeface="Calibri"/>
                <a:ea typeface="Calibri"/>
                <a:cs typeface="Calibri"/>
                <a:sym typeface="Calibri"/>
              </a:rPr>
              <a:t>*Self-Sacrificing</a:t>
            </a:r>
            <a:endParaRPr/>
          </a:p>
          <a:p>
            <a:pPr indent="0" lvl="0" marL="0" marR="0" rtl="0" algn="l">
              <a:lnSpc>
                <a:spcPct val="100000"/>
              </a:lnSpc>
              <a:spcBef>
                <a:spcPts val="0"/>
              </a:spcBef>
              <a:spcAft>
                <a:spcPts val="0"/>
              </a:spcAft>
              <a:buClr>
                <a:srgbClr val="FFCC00"/>
              </a:buClr>
              <a:buSzPts val="2800"/>
              <a:buFont typeface="Calibri"/>
              <a:buNone/>
            </a:pPr>
            <a:r>
              <a:rPr b="1" i="0" lang="en-US" sz="2800" u="none" cap="none" strike="noStrike">
                <a:solidFill>
                  <a:srgbClr val="FFCC00"/>
                </a:solidFill>
                <a:latin typeface="Calibri"/>
                <a:ea typeface="Calibri"/>
                <a:cs typeface="Calibri"/>
                <a:sym typeface="Calibri"/>
              </a:rPr>
              <a:t>*Thorough</a:t>
            </a:r>
            <a:endParaRPr/>
          </a:p>
        </p:txBody>
      </p:sp>
      <p:graphicFrame>
        <p:nvGraphicFramePr>
          <p:cNvPr id="290" name="Google Shape;290;p35"/>
          <p:cNvGraphicFramePr/>
          <p:nvPr/>
        </p:nvGraphicFramePr>
        <p:xfrm>
          <a:off x="3276600" y="736599"/>
          <a:ext cx="3000000" cy="3000000"/>
        </p:xfrm>
        <a:graphic>
          <a:graphicData uri="http://schemas.openxmlformats.org/drawingml/2006/table">
            <a:tbl>
              <a:tblPr bandRow="1" firstRow="1">
                <a:noFill/>
                <a:tableStyleId>{DBC33388-23CD-4AA0-9127-4834818EDC08}</a:tableStyleId>
              </a:tblPr>
              <a:tblGrid>
                <a:gridCol w="3632200"/>
                <a:gridCol w="3632200"/>
              </a:tblGrid>
              <a:tr h="370850">
                <a:tc>
                  <a:txBody>
                    <a:bodyPr/>
                    <a:lstStyle/>
                    <a:p>
                      <a:pPr indent="0" lvl="0" marL="0" marR="0" rtl="0" algn="ctr">
                        <a:spcBef>
                          <a:spcPts val="0"/>
                        </a:spcBef>
                        <a:spcAft>
                          <a:spcPts val="0"/>
                        </a:spcAft>
                        <a:buNone/>
                      </a:pPr>
                      <a:r>
                        <a:rPr b="1" i="1" lang="en-US" sz="2800"/>
                        <a:t>On a Good Day</a:t>
                      </a:r>
                      <a:endParaRPr/>
                    </a:p>
                  </a:txBody>
                  <a:tcPr marT="45725" marB="45725" marR="91450" marL="91450">
                    <a:solidFill>
                      <a:srgbClr val="FFCC00"/>
                    </a:solidFill>
                  </a:tcPr>
                </a:tc>
                <a:tc>
                  <a:txBody>
                    <a:bodyPr/>
                    <a:lstStyle/>
                    <a:p>
                      <a:pPr indent="0" lvl="0" marL="0" marR="0" rtl="0" algn="ctr">
                        <a:spcBef>
                          <a:spcPts val="0"/>
                        </a:spcBef>
                        <a:spcAft>
                          <a:spcPts val="0"/>
                        </a:spcAft>
                        <a:buNone/>
                      </a:pPr>
                      <a:r>
                        <a:rPr b="1" i="1" lang="en-US" sz="2800"/>
                        <a:t>On a Bad Day</a:t>
                      </a:r>
                      <a:endParaRPr/>
                    </a:p>
                  </a:txBody>
                  <a:tcPr marT="45725" marB="45725" marR="91450" marL="91450">
                    <a:solidFill>
                      <a:srgbClr val="FFCC00"/>
                    </a:solidFill>
                  </a:tcPr>
                </a:tc>
              </a:tr>
              <a:tr h="370850">
                <a:tc>
                  <a:txBody>
                    <a:bodyPr/>
                    <a:lstStyle/>
                    <a:p>
                      <a:pPr indent="0" lvl="0" marL="0" marR="0" rtl="0" algn="l">
                        <a:spcBef>
                          <a:spcPts val="0"/>
                        </a:spcBef>
                        <a:spcAft>
                          <a:spcPts val="0"/>
                        </a:spcAft>
                        <a:buNone/>
                      </a:pPr>
                      <a:r>
                        <a:rPr lang="en-US" sz="2800"/>
                        <a:t>Orderly</a:t>
                      </a:r>
                      <a:endParaRPr/>
                    </a:p>
                  </a:txBody>
                  <a:tcPr marT="45725" marB="45725" marR="91450" marL="91450">
                    <a:solidFill>
                      <a:srgbClr val="FFCC00">
                        <a:alpha val="49803"/>
                      </a:srgbClr>
                    </a:solidFill>
                  </a:tcPr>
                </a:tc>
                <a:tc>
                  <a:txBody>
                    <a:bodyPr/>
                    <a:lstStyle/>
                    <a:p>
                      <a:pPr indent="0" lvl="0" marL="0" marR="0" rtl="0" algn="l">
                        <a:spcBef>
                          <a:spcPts val="0"/>
                        </a:spcBef>
                        <a:spcAft>
                          <a:spcPts val="0"/>
                        </a:spcAft>
                        <a:buNone/>
                      </a:pPr>
                      <a:r>
                        <a:rPr lang="en-US" sz="2800"/>
                        <a:t>Compulsive</a:t>
                      </a:r>
                      <a:endParaRPr/>
                    </a:p>
                  </a:txBody>
                  <a:tcPr marT="45725" marB="45725" marR="91450" marL="91450">
                    <a:solidFill>
                      <a:srgbClr val="FFCC00">
                        <a:alpha val="49803"/>
                      </a:srgbClr>
                    </a:solidFill>
                  </a:tcPr>
                </a:tc>
              </a:tr>
              <a:tr h="370850">
                <a:tc>
                  <a:txBody>
                    <a:bodyPr/>
                    <a:lstStyle/>
                    <a:p>
                      <a:pPr indent="0" lvl="0" marL="0" marR="0" rtl="0" algn="l">
                        <a:spcBef>
                          <a:spcPts val="0"/>
                        </a:spcBef>
                        <a:spcAft>
                          <a:spcPts val="0"/>
                        </a:spcAft>
                        <a:buNone/>
                      </a:pPr>
                      <a:r>
                        <a:rPr lang="en-US" sz="2800"/>
                        <a:t>Logical</a:t>
                      </a:r>
                      <a:endParaRPr/>
                    </a:p>
                  </a:txBody>
                  <a:tcPr marT="45725" marB="45725" marR="91450" marL="91450">
                    <a:solidFill>
                      <a:srgbClr val="FFCC00">
                        <a:alpha val="49803"/>
                      </a:srgbClr>
                    </a:solidFill>
                  </a:tcPr>
                </a:tc>
                <a:tc>
                  <a:txBody>
                    <a:bodyPr/>
                    <a:lstStyle/>
                    <a:p>
                      <a:pPr indent="0" lvl="0" marL="0" marR="0" rtl="0" algn="l">
                        <a:spcBef>
                          <a:spcPts val="0"/>
                        </a:spcBef>
                        <a:spcAft>
                          <a:spcPts val="0"/>
                        </a:spcAft>
                        <a:buNone/>
                      </a:pPr>
                      <a:r>
                        <a:rPr lang="en-US" sz="2800"/>
                        <a:t>Critical</a:t>
                      </a:r>
                      <a:endParaRPr/>
                    </a:p>
                  </a:txBody>
                  <a:tcPr marT="45725" marB="45725" marR="91450" marL="91450">
                    <a:solidFill>
                      <a:srgbClr val="FFCC00">
                        <a:alpha val="49803"/>
                      </a:srgbClr>
                    </a:solidFill>
                  </a:tcPr>
                </a:tc>
              </a:tr>
              <a:tr h="370850">
                <a:tc>
                  <a:txBody>
                    <a:bodyPr/>
                    <a:lstStyle/>
                    <a:p>
                      <a:pPr indent="0" lvl="0" marL="0" marR="0" rtl="0" algn="l">
                        <a:spcBef>
                          <a:spcPts val="0"/>
                        </a:spcBef>
                        <a:spcAft>
                          <a:spcPts val="0"/>
                        </a:spcAft>
                        <a:buNone/>
                      </a:pPr>
                      <a:r>
                        <a:rPr lang="en-US" sz="2800"/>
                        <a:t>Intense</a:t>
                      </a:r>
                      <a:endParaRPr/>
                    </a:p>
                  </a:txBody>
                  <a:tcPr marT="45725" marB="45725" marR="91450" marL="91450">
                    <a:solidFill>
                      <a:srgbClr val="FFCC00">
                        <a:alpha val="49803"/>
                      </a:srgbClr>
                    </a:solidFill>
                  </a:tcPr>
                </a:tc>
                <a:tc>
                  <a:txBody>
                    <a:bodyPr/>
                    <a:lstStyle/>
                    <a:p>
                      <a:pPr indent="0" lvl="0" marL="0" marR="0" rtl="0" algn="l">
                        <a:spcBef>
                          <a:spcPts val="0"/>
                        </a:spcBef>
                        <a:spcAft>
                          <a:spcPts val="0"/>
                        </a:spcAft>
                        <a:buNone/>
                      </a:pPr>
                      <a:r>
                        <a:rPr lang="en-US" sz="2800"/>
                        <a:t>Unsociable</a:t>
                      </a:r>
                      <a:endParaRPr/>
                    </a:p>
                  </a:txBody>
                  <a:tcPr marT="45725" marB="45725" marR="91450" marL="91450">
                    <a:solidFill>
                      <a:srgbClr val="FFCC00">
                        <a:alpha val="49803"/>
                      </a:srgbClr>
                    </a:solidFill>
                  </a:tcPr>
                </a:tc>
              </a:tr>
              <a:tr h="370850">
                <a:tc>
                  <a:txBody>
                    <a:bodyPr/>
                    <a:lstStyle/>
                    <a:p>
                      <a:pPr indent="0" lvl="0" marL="0" marR="0" rtl="0" algn="l">
                        <a:spcBef>
                          <a:spcPts val="0"/>
                        </a:spcBef>
                        <a:spcAft>
                          <a:spcPts val="0"/>
                        </a:spcAft>
                        <a:buNone/>
                      </a:pPr>
                      <a:r>
                        <a:rPr lang="en-US" sz="2800"/>
                        <a:t>Curious</a:t>
                      </a:r>
                      <a:endParaRPr/>
                    </a:p>
                  </a:txBody>
                  <a:tcPr marT="45725" marB="45725" marR="91450" marL="91450">
                    <a:solidFill>
                      <a:srgbClr val="FFCC00">
                        <a:alpha val="49803"/>
                      </a:srgbClr>
                    </a:solidFill>
                  </a:tcPr>
                </a:tc>
                <a:tc>
                  <a:txBody>
                    <a:bodyPr/>
                    <a:lstStyle/>
                    <a:p>
                      <a:pPr indent="0" lvl="0" marL="0" marR="0" rtl="0" algn="l">
                        <a:spcBef>
                          <a:spcPts val="0"/>
                        </a:spcBef>
                        <a:spcAft>
                          <a:spcPts val="0"/>
                        </a:spcAft>
                        <a:buNone/>
                      </a:pPr>
                      <a:r>
                        <a:rPr lang="en-US" sz="2800"/>
                        <a:t>Prying</a:t>
                      </a:r>
                      <a:endParaRPr/>
                    </a:p>
                  </a:txBody>
                  <a:tcPr marT="45725" marB="45725" marR="91450" marL="91450">
                    <a:solidFill>
                      <a:srgbClr val="FFCC00">
                        <a:alpha val="49803"/>
                      </a:srgbClr>
                    </a:solidFill>
                  </a:tcPr>
                </a:tc>
              </a:tr>
              <a:tr h="370850">
                <a:tc>
                  <a:txBody>
                    <a:bodyPr/>
                    <a:lstStyle/>
                    <a:p>
                      <a:pPr indent="0" lvl="0" marL="0" marR="0" rtl="0" algn="l">
                        <a:spcBef>
                          <a:spcPts val="0"/>
                        </a:spcBef>
                        <a:spcAft>
                          <a:spcPts val="0"/>
                        </a:spcAft>
                        <a:buNone/>
                      </a:pPr>
                      <a:r>
                        <a:rPr lang="en-US" sz="2800"/>
                        <a:t>Teachable</a:t>
                      </a:r>
                      <a:endParaRPr/>
                    </a:p>
                  </a:txBody>
                  <a:tcPr marT="45725" marB="45725" marR="91450" marL="91450">
                    <a:solidFill>
                      <a:srgbClr val="FFCC00">
                        <a:alpha val="49803"/>
                      </a:srgbClr>
                    </a:solidFill>
                  </a:tcPr>
                </a:tc>
                <a:tc>
                  <a:txBody>
                    <a:bodyPr/>
                    <a:lstStyle/>
                    <a:p>
                      <a:pPr indent="0" lvl="0" marL="0" marR="0" rtl="0" algn="l">
                        <a:spcBef>
                          <a:spcPts val="0"/>
                        </a:spcBef>
                        <a:spcAft>
                          <a:spcPts val="0"/>
                        </a:spcAft>
                        <a:buNone/>
                      </a:pPr>
                      <a:r>
                        <a:rPr lang="en-US" sz="2800"/>
                        <a:t>Easily Offended</a:t>
                      </a:r>
                      <a:endParaRPr/>
                    </a:p>
                  </a:txBody>
                  <a:tcPr marT="45725" marB="45725" marR="91450" marL="91450">
                    <a:solidFill>
                      <a:srgbClr val="FFCC00">
                        <a:alpha val="49803"/>
                      </a:srgbClr>
                    </a:solidFill>
                  </a:tcPr>
                </a:tc>
              </a:tr>
              <a:tr h="370850">
                <a:tc>
                  <a:txBody>
                    <a:bodyPr/>
                    <a:lstStyle/>
                    <a:p>
                      <a:pPr indent="0" lvl="0" marL="0" marR="0" rtl="0" algn="l">
                        <a:spcBef>
                          <a:spcPts val="0"/>
                        </a:spcBef>
                        <a:spcAft>
                          <a:spcPts val="0"/>
                        </a:spcAft>
                        <a:buNone/>
                      </a:pPr>
                      <a:r>
                        <a:rPr lang="en-US" sz="2800"/>
                        <a:t>Cautious</a:t>
                      </a:r>
                      <a:endParaRPr/>
                    </a:p>
                  </a:txBody>
                  <a:tcPr marT="45725" marB="45725" marR="91450" marL="91450">
                    <a:solidFill>
                      <a:srgbClr val="FFCC00">
                        <a:alpha val="49803"/>
                      </a:srgbClr>
                    </a:solidFill>
                  </a:tcPr>
                </a:tc>
                <a:tc>
                  <a:txBody>
                    <a:bodyPr/>
                    <a:lstStyle/>
                    <a:p>
                      <a:pPr indent="0" lvl="0" marL="0" marR="0" rtl="0" algn="l">
                        <a:spcBef>
                          <a:spcPts val="0"/>
                        </a:spcBef>
                        <a:spcAft>
                          <a:spcPts val="0"/>
                        </a:spcAft>
                        <a:buNone/>
                      </a:pPr>
                      <a:r>
                        <a:rPr lang="en-US" sz="2800"/>
                        <a:t>Fearful</a:t>
                      </a:r>
                      <a:endParaRPr/>
                    </a:p>
                  </a:txBody>
                  <a:tcPr marT="45725" marB="45725" marR="91450" marL="91450">
                    <a:solidFill>
                      <a:srgbClr val="FFCC00">
                        <a:alpha val="49803"/>
                      </a:srgbClr>
                    </a:solidFill>
                  </a:tcPr>
                </a:tc>
              </a:tr>
              <a:tr h="370850">
                <a:tc>
                  <a:txBody>
                    <a:bodyPr/>
                    <a:lstStyle/>
                    <a:p>
                      <a:pPr indent="0" lvl="0" marL="0" marR="0" rtl="0" algn="l">
                        <a:spcBef>
                          <a:spcPts val="0"/>
                        </a:spcBef>
                        <a:spcAft>
                          <a:spcPts val="0"/>
                        </a:spcAft>
                        <a:buNone/>
                      </a:pPr>
                      <a:r>
                        <a:rPr lang="en-US" sz="2800"/>
                        <a:t>Correct</a:t>
                      </a:r>
                      <a:endParaRPr/>
                    </a:p>
                  </a:txBody>
                  <a:tcPr marT="45725" marB="45725" marR="91450" marL="91450">
                    <a:solidFill>
                      <a:srgbClr val="FFCC00">
                        <a:alpha val="49803"/>
                      </a:srgbClr>
                    </a:solidFill>
                  </a:tcPr>
                </a:tc>
                <a:tc>
                  <a:txBody>
                    <a:bodyPr/>
                    <a:lstStyle/>
                    <a:p>
                      <a:pPr indent="0" lvl="0" marL="0" marR="0" rtl="0" algn="l">
                        <a:spcBef>
                          <a:spcPts val="0"/>
                        </a:spcBef>
                        <a:spcAft>
                          <a:spcPts val="0"/>
                        </a:spcAft>
                        <a:buNone/>
                      </a:pPr>
                      <a:r>
                        <a:rPr lang="en-US" sz="2800"/>
                        <a:t>Inflexible</a:t>
                      </a:r>
                      <a:endParaRPr/>
                    </a:p>
                  </a:txBody>
                  <a:tcPr marT="45725" marB="45725" marR="91450" marL="91450">
                    <a:solidFill>
                      <a:srgbClr val="FFCC00">
                        <a:alpha val="49803"/>
                      </a:srgbClr>
                    </a:solidFill>
                  </a:tcPr>
                </a:tc>
              </a:tr>
              <a:tr h="370850">
                <a:tc>
                  <a:txBody>
                    <a:bodyPr/>
                    <a:lstStyle/>
                    <a:p>
                      <a:pPr indent="0" lvl="0" marL="0" marR="0" rtl="0" algn="l">
                        <a:spcBef>
                          <a:spcPts val="0"/>
                        </a:spcBef>
                        <a:spcAft>
                          <a:spcPts val="0"/>
                        </a:spcAft>
                        <a:buNone/>
                      </a:pPr>
                      <a:r>
                        <a:rPr lang="en-US" sz="2800"/>
                        <a:t>Questioning</a:t>
                      </a:r>
                      <a:endParaRPr/>
                    </a:p>
                  </a:txBody>
                  <a:tcPr marT="45725" marB="45725" marR="91450" marL="91450">
                    <a:solidFill>
                      <a:srgbClr val="FFCC00">
                        <a:alpha val="49803"/>
                      </a:srgbClr>
                    </a:solidFill>
                  </a:tcPr>
                </a:tc>
                <a:tc>
                  <a:txBody>
                    <a:bodyPr/>
                    <a:lstStyle/>
                    <a:p>
                      <a:pPr indent="0" lvl="0" marL="0" marR="0" rtl="0" algn="l">
                        <a:spcBef>
                          <a:spcPts val="0"/>
                        </a:spcBef>
                        <a:spcAft>
                          <a:spcPts val="0"/>
                        </a:spcAft>
                        <a:buNone/>
                      </a:pPr>
                      <a:r>
                        <a:rPr lang="en-US" sz="2800"/>
                        <a:t>Doubtful</a:t>
                      </a:r>
                      <a:endParaRPr/>
                    </a:p>
                  </a:txBody>
                  <a:tcPr marT="45725" marB="45725" marR="91450" marL="91450">
                    <a:solidFill>
                      <a:srgbClr val="FFCC00">
                        <a:alpha val="49803"/>
                      </a:srgbClr>
                    </a:solidFill>
                  </a:tcPr>
                </a:tc>
              </a:tr>
              <a:tr h="370850">
                <a:tc>
                  <a:txBody>
                    <a:bodyPr/>
                    <a:lstStyle/>
                    <a:p>
                      <a:pPr indent="0" lvl="0" marL="0" marR="0" rtl="0" algn="l">
                        <a:spcBef>
                          <a:spcPts val="0"/>
                        </a:spcBef>
                        <a:spcAft>
                          <a:spcPts val="0"/>
                        </a:spcAft>
                        <a:buNone/>
                      </a:pPr>
                      <a:r>
                        <a:rPr lang="en-US" sz="2800"/>
                        <a:t>Conscientious</a:t>
                      </a:r>
                      <a:endParaRPr/>
                    </a:p>
                  </a:txBody>
                  <a:tcPr marT="45725" marB="45725" marR="91450" marL="91450">
                    <a:solidFill>
                      <a:srgbClr val="FFCC00">
                        <a:alpha val="49803"/>
                      </a:srgbClr>
                    </a:solidFill>
                  </a:tcPr>
                </a:tc>
                <a:tc>
                  <a:txBody>
                    <a:bodyPr/>
                    <a:lstStyle/>
                    <a:p>
                      <a:pPr indent="0" lvl="0" marL="0" marR="0" rtl="0" algn="l">
                        <a:spcBef>
                          <a:spcPts val="0"/>
                        </a:spcBef>
                        <a:spcAft>
                          <a:spcPts val="0"/>
                        </a:spcAft>
                        <a:buNone/>
                      </a:pPr>
                      <a:r>
                        <a:rPr lang="en-US" sz="2800"/>
                        <a:t>Worrisome</a:t>
                      </a:r>
                      <a:endParaRPr/>
                    </a:p>
                  </a:txBody>
                  <a:tcPr marT="45725" marB="45725" marR="91450" marL="91450">
                    <a:solidFill>
                      <a:srgbClr val="FFCC00">
                        <a:alpha val="49803"/>
                      </a:srgbClr>
                    </a:solidFill>
                  </a:tcPr>
                </a:tc>
              </a:tr>
              <a:tr h="370850">
                <a:tc>
                  <a:txBody>
                    <a:bodyPr/>
                    <a:lstStyle/>
                    <a:p>
                      <a:pPr indent="0" lvl="0" marL="0" marR="0" rtl="0" algn="l">
                        <a:spcBef>
                          <a:spcPts val="0"/>
                        </a:spcBef>
                        <a:spcAft>
                          <a:spcPts val="0"/>
                        </a:spcAft>
                        <a:buNone/>
                      </a:pPr>
                      <a:r>
                        <a:rPr lang="en-US" sz="2800"/>
                        <a:t>Precise</a:t>
                      </a:r>
                      <a:endParaRPr/>
                    </a:p>
                  </a:txBody>
                  <a:tcPr marT="45725" marB="45725" marR="91450" marL="91450">
                    <a:solidFill>
                      <a:srgbClr val="FFCC00">
                        <a:alpha val="49803"/>
                      </a:srgbClr>
                    </a:solidFill>
                  </a:tcPr>
                </a:tc>
                <a:tc>
                  <a:txBody>
                    <a:bodyPr/>
                    <a:lstStyle/>
                    <a:p>
                      <a:pPr indent="0" lvl="0" marL="0" marR="0" rtl="0" algn="l">
                        <a:spcBef>
                          <a:spcPts val="0"/>
                        </a:spcBef>
                        <a:spcAft>
                          <a:spcPts val="0"/>
                        </a:spcAft>
                        <a:buNone/>
                      </a:pPr>
                      <a:r>
                        <a:rPr lang="en-US" sz="2800"/>
                        <a:t>Picky</a:t>
                      </a:r>
                      <a:endParaRPr/>
                    </a:p>
                  </a:txBody>
                  <a:tcPr marT="45725" marB="45725" marR="91450" marL="91450">
                    <a:solidFill>
                      <a:srgbClr val="FFCC00">
                        <a:alpha val="49803"/>
                      </a:srgbClr>
                    </a:solidFill>
                  </a:tcPr>
                </a:tc>
              </a:tr>
            </a:tbl>
          </a:graphicData>
        </a:graphic>
      </p:graphicFrame>
      <p:pic>
        <p:nvPicPr>
          <p:cNvPr id="291" name="Google Shape;291;p35"/>
          <p:cNvPicPr preferRelativeResize="0"/>
          <p:nvPr/>
        </p:nvPicPr>
        <p:blipFill rotWithShape="1">
          <a:blip r:embed="rId3">
            <a:alphaModFix/>
          </a:blip>
          <a:srcRect b="0" l="0" r="0" t="0"/>
          <a:stretch/>
        </p:blipFill>
        <p:spPr>
          <a:xfrm>
            <a:off x="431800" y="5532482"/>
            <a:ext cx="1533525" cy="542925"/>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63300"/>
        </a:solidFill>
      </p:bgPr>
    </p:bg>
    <p:spTree>
      <p:nvGrpSpPr>
        <p:cNvPr id="295" name="Shape 295"/>
        <p:cNvGrpSpPr/>
        <p:nvPr/>
      </p:nvGrpSpPr>
      <p:grpSpPr>
        <a:xfrm>
          <a:off x="0" y="0"/>
          <a:ext cx="0" cy="0"/>
          <a:chOff x="0" y="0"/>
          <a:chExt cx="0" cy="0"/>
        </a:xfrm>
      </p:grpSpPr>
      <p:sp>
        <p:nvSpPr>
          <p:cNvPr id="296" name="Google Shape;296;p36"/>
          <p:cNvSpPr/>
          <p:nvPr/>
        </p:nvSpPr>
        <p:spPr>
          <a:xfrm>
            <a:off x="-1" y="0"/>
            <a:ext cx="12192000" cy="6858000"/>
          </a:xfrm>
          <a:prstGeom prst="rect">
            <a:avLst/>
          </a:prstGeom>
          <a:solidFill>
            <a:srgbClr val="0C0C0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97" name="Google Shape;297;p36"/>
          <p:cNvSpPr txBox="1"/>
          <p:nvPr>
            <p:ph type="title"/>
          </p:nvPr>
        </p:nvSpPr>
        <p:spPr>
          <a:xfrm>
            <a:off x="1295400" y="669925"/>
            <a:ext cx="4800600" cy="1325563"/>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lt1"/>
              </a:buClr>
              <a:buSzPts val="4400"/>
              <a:buFont typeface="Calibri"/>
              <a:buNone/>
            </a:pPr>
            <a:r>
              <a:rPr lang="en-US">
                <a:solidFill>
                  <a:schemeClr val="lt1"/>
                </a:solidFill>
              </a:rPr>
              <a:t>OK…..NOW WHAT???</a:t>
            </a:r>
            <a:endParaRPr/>
          </a:p>
        </p:txBody>
      </p:sp>
      <p:cxnSp>
        <p:nvCxnSpPr>
          <p:cNvPr id="298" name="Google Shape;298;p36"/>
          <p:cNvCxnSpPr/>
          <p:nvPr/>
        </p:nvCxnSpPr>
        <p:spPr>
          <a:xfrm rot="10800000">
            <a:off x="1" y="2026340"/>
            <a:ext cx="6095999" cy="0"/>
          </a:xfrm>
          <a:prstGeom prst="straightConnector1">
            <a:avLst/>
          </a:prstGeom>
          <a:noFill/>
          <a:ln cap="flat" cmpd="sng" w="12700">
            <a:solidFill>
              <a:schemeClr val="accent2"/>
            </a:solidFill>
            <a:prstDash val="solid"/>
            <a:miter lim="800000"/>
            <a:headEnd len="sm" w="sm" type="none"/>
            <a:tailEnd len="sm" w="sm" type="none"/>
          </a:ln>
        </p:spPr>
      </p:cxnSp>
      <p:sp>
        <p:nvSpPr>
          <p:cNvPr id="299" name="Google Shape;299;p36"/>
          <p:cNvSpPr txBox="1"/>
          <p:nvPr>
            <p:ph idx="1" type="body"/>
          </p:nvPr>
        </p:nvSpPr>
        <p:spPr>
          <a:xfrm>
            <a:off x="1295400" y="2288833"/>
            <a:ext cx="4800600" cy="3711571"/>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None/>
            </a:pPr>
            <a:r>
              <a:t/>
            </a:r>
            <a:endParaRPr sz="3600">
              <a:solidFill>
                <a:schemeClr val="lt1"/>
              </a:solidFill>
            </a:endParaRPr>
          </a:p>
          <a:p>
            <a:pPr indent="0" lvl="0" marL="0" rtl="0" algn="ctr">
              <a:lnSpc>
                <a:spcPct val="90000"/>
              </a:lnSpc>
              <a:spcBef>
                <a:spcPts val="1000"/>
              </a:spcBef>
              <a:spcAft>
                <a:spcPts val="0"/>
              </a:spcAft>
              <a:buClr>
                <a:schemeClr val="lt1"/>
              </a:buClr>
              <a:buSzPts val="3600"/>
              <a:buNone/>
            </a:pPr>
            <a:r>
              <a:rPr lang="en-US" sz="3600">
                <a:solidFill>
                  <a:schemeClr val="lt1"/>
                </a:solidFill>
              </a:rPr>
              <a:t>Putting the </a:t>
            </a:r>
            <a:endParaRPr/>
          </a:p>
          <a:p>
            <a:pPr indent="0" lvl="0" marL="0" rtl="0" algn="ctr">
              <a:lnSpc>
                <a:spcPct val="90000"/>
              </a:lnSpc>
              <a:spcBef>
                <a:spcPts val="1000"/>
              </a:spcBef>
              <a:spcAft>
                <a:spcPts val="0"/>
              </a:spcAft>
              <a:buClr>
                <a:schemeClr val="lt1"/>
              </a:buClr>
              <a:buSzPts val="3600"/>
              <a:buNone/>
            </a:pPr>
            <a:r>
              <a:rPr lang="en-US" sz="3600">
                <a:solidFill>
                  <a:schemeClr val="lt1"/>
                </a:solidFill>
              </a:rPr>
              <a:t>Puzzle Pieces </a:t>
            </a:r>
            <a:endParaRPr/>
          </a:p>
          <a:p>
            <a:pPr indent="0" lvl="0" marL="0" rtl="0" algn="ctr">
              <a:lnSpc>
                <a:spcPct val="90000"/>
              </a:lnSpc>
              <a:spcBef>
                <a:spcPts val="1000"/>
              </a:spcBef>
              <a:spcAft>
                <a:spcPts val="0"/>
              </a:spcAft>
              <a:buClr>
                <a:schemeClr val="lt1"/>
              </a:buClr>
              <a:buSzPts val="3600"/>
              <a:buNone/>
            </a:pPr>
            <a:r>
              <a:rPr lang="en-US" sz="3600">
                <a:solidFill>
                  <a:schemeClr val="lt1"/>
                </a:solidFill>
              </a:rPr>
              <a:t>in Place</a:t>
            </a:r>
            <a:endParaRPr/>
          </a:p>
          <a:p>
            <a:pPr indent="0" lvl="0" marL="0" rtl="0" algn="l">
              <a:lnSpc>
                <a:spcPct val="90000"/>
              </a:lnSpc>
              <a:spcBef>
                <a:spcPts val="1000"/>
              </a:spcBef>
              <a:spcAft>
                <a:spcPts val="0"/>
              </a:spcAft>
              <a:buClr>
                <a:schemeClr val="dk1"/>
              </a:buClr>
              <a:buSzPts val="2000"/>
              <a:buNone/>
            </a:pPr>
            <a:r>
              <a:t/>
            </a:r>
            <a:endParaRPr sz="2000">
              <a:solidFill>
                <a:schemeClr val="lt1"/>
              </a:solidFill>
            </a:endParaRPr>
          </a:p>
        </p:txBody>
      </p:sp>
      <p:pic>
        <p:nvPicPr>
          <p:cNvPr descr="A close-up of a puzzle&#10;&#10;Description automatically generated" id="300" name="Google Shape;300;p36"/>
          <p:cNvPicPr preferRelativeResize="0"/>
          <p:nvPr/>
        </p:nvPicPr>
        <p:blipFill rotWithShape="1">
          <a:blip r:embed="rId3">
            <a:alphaModFix/>
          </a:blip>
          <a:srcRect b="0" l="0" r="0" t="0"/>
          <a:stretch/>
        </p:blipFill>
        <p:spPr>
          <a:xfrm>
            <a:off x="7047247" y="369913"/>
            <a:ext cx="2784532" cy="2784532"/>
          </a:xfrm>
          <a:prstGeom prst="rect">
            <a:avLst/>
          </a:prstGeom>
          <a:noFill/>
          <a:ln>
            <a:noFill/>
          </a:ln>
        </p:spPr>
      </p:pic>
      <p:sp>
        <p:nvSpPr>
          <p:cNvPr id="301" name="Google Shape;301;p36"/>
          <p:cNvSpPr/>
          <p:nvPr/>
        </p:nvSpPr>
        <p:spPr>
          <a:xfrm>
            <a:off x="6431603" y="182859"/>
            <a:ext cx="3996261" cy="3177496"/>
          </a:xfrm>
          <a:prstGeom prst="rect">
            <a:avLst/>
          </a:prstGeom>
          <a:noFill/>
          <a:ln cap="flat" cmpd="sng" w="12700">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A green puzzle piece with black outline&#10;&#10;Description automatically generated" id="302" name="Google Shape;302;p36"/>
          <p:cNvPicPr preferRelativeResize="0"/>
          <p:nvPr/>
        </p:nvPicPr>
        <p:blipFill rotWithShape="1">
          <a:blip r:embed="rId4">
            <a:alphaModFix/>
          </a:blip>
          <a:srcRect b="0" l="0" r="0" t="0"/>
          <a:stretch/>
        </p:blipFill>
        <p:spPr>
          <a:xfrm>
            <a:off x="8435830" y="3730267"/>
            <a:ext cx="2794302" cy="2784532"/>
          </a:xfrm>
          <a:prstGeom prst="rect">
            <a:avLst/>
          </a:prstGeom>
          <a:noFill/>
          <a:ln>
            <a:noFill/>
          </a:ln>
        </p:spPr>
      </p:pic>
      <p:sp>
        <p:nvSpPr>
          <p:cNvPr id="303" name="Google Shape;303;p36"/>
          <p:cNvSpPr/>
          <p:nvPr/>
        </p:nvSpPr>
        <p:spPr>
          <a:xfrm>
            <a:off x="7825071" y="3543213"/>
            <a:ext cx="3996261" cy="3177496"/>
          </a:xfrm>
          <a:prstGeom prst="rect">
            <a:avLst/>
          </a:prstGeom>
          <a:noFill/>
          <a:ln cap="flat" cmpd="sng" w="12700">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304" name="Google Shape;304;p36"/>
          <p:cNvPicPr preferRelativeResize="0"/>
          <p:nvPr/>
        </p:nvPicPr>
        <p:blipFill rotWithShape="1">
          <a:blip r:embed="rId5">
            <a:alphaModFix/>
          </a:blip>
          <a:srcRect b="0" l="0" r="0" t="0"/>
          <a:stretch/>
        </p:blipFill>
        <p:spPr>
          <a:xfrm>
            <a:off x="2928937" y="5364775"/>
            <a:ext cx="1533525" cy="542925"/>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graphicFrame>
        <p:nvGraphicFramePr>
          <p:cNvPr id="309" name="Google Shape;309;p37"/>
          <p:cNvGraphicFramePr/>
          <p:nvPr/>
        </p:nvGraphicFramePr>
        <p:xfrm>
          <a:off x="2032000" y="719666"/>
          <a:ext cx="3000000" cy="3000000"/>
        </p:xfrm>
        <a:graphic>
          <a:graphicData uri="http://schemas.openxmlformats.org/drawingml/2006/table">
            <a:tbl>
              <a:tblPr bandRow="1" firstRow="1">
                <a:noFill/>
                <a:tableStyleId>{DBC33388-23CD-4AA0-9127-4834818EDC08}</a:tableStyleId>
              </a:tblPr>
              <a:tblGrid>
                <a:gridCol w="4064000"/>
                <a:gridCol w="4064000"/>
              </a:tblGrid>
              <a:tr h="370850">
                <a:tc>
                  <a:txBody>
                    <a:bodyPr/>
                    <a:lstStyle/>
                    <a:p>
                      <a:pPr indent="0" lvl="0" marL="0" marR="0" rtl="0" algn="l">
                        <a:spcBef>
                          <a:spcPts val="0"/>
                        </a:spcBef>
                        <a:spcAft>
                          <a:spcPts val="0"/>
                        </a:spcAft>
                        <a:buNone/>
                      </a:pPr>
                      <a:r>
                        <a:rPr b="1" lang="en-US" sz="3600">
                          <a:solidFill>
                            <a:schemeClr val="accent6"/>
                          </a:solidFill>
                        </a:rPr>
                        <a:t>D Types Like….</a:t>
                      </a:r>
                      <a:endParaRPr/>
                    </a:p>
                    <a:p>
                      <a:pPr indent="0" lvl="0" marL="0" marR="0" rtl="0" algn="l">
                        <a:spcBef>
                          <a:spcPts val="0"/>
                        </a:spcBef>
                        <a:spcAft>
                          <a:spcPts val="0"/>
                        </a:spcAft>
                        <a:buNone/>
                      </a:pPr>
                      <a:r>
                        <a:t/>
                      </a:r>
                      <a:endParaRPr b="1" sz="2000">
                        <a:solidFill>
                          <a:schemeClr val="accent6"/>
                        </a:solidFill>
                      </a:endParaRPr>
                    </a:p>
                    <a:p>
                      <a:pPr indent="-457200" lvl="0" marL="457200" marR="0" rtl="0" algn="l">
                        <a:spcBef>
                          <a:spcPts val="0"/>
                        </a:spcBef>
                        <a:spcAft>
                          <a:spcPts val="0"/>
                        </a:spcAft>
                        <a:buClr>
                          <a:schemeClr val="dk1"/>
                        </a:buClr>
                        <a:buSzPts val="2800"/>
                        <a:buFont typeface="Noto Sans Symbols"/>
                        <a:buChar char="❖"/>
                      </a:pPr>
                      <a:r>
                        <a:rPr lang="en-US" sz="2800"/>
                        <a:t>Activity</a:t>
                      </a:r>
                      <a:endParaRPr/>
                    </a:p>
                    <a:p>
                      <a:pPr indent="-457200" lvl="0" marL="457200" marR="0" rtl="0" algn="l">
                        <a:spcBef>
                          <a:spcPts val="0"/>
                        </a:spcBef>
                        <a:spcAft>
                          <a:spcPts val="0"/>
                        </a:spcAft>
                        <a:buClr>
                          <a:schemeClr val="dk1"/>
                        </a:buClr>
                        <a:buSzPts val="2800"/>
                        <a:buFont typeface="Noto Sans Symbols"/>
                        <a:buChar char="❖"/>
                      </a:pPr>
                      <a:r>
                        <a:rPr lang="en-US" sz="2800"/>
                        <a:t>Bigness</a:t>
                      </a:r>
                      <a:endParaRPr/>
                    </a:p>
                    <a:p>
                      <a:pPr indent="-457200" lvl="0" marL="457200" marR="0" rtl="0" algn="l">
                        <a:lnSpc>
                          <a:spcPct val="100000"/>
                        </a:lnSpc>
                        <a:spcBef>
                          <a:spcPts val="0"/>
                        </a:spcBef>
                        <a:spcAft>
                          <a:spcPts val="0"/>
                        </a:spcAft>
                        <a:buClr>
                          <a:schemeClr val="dk1"/>
                        </a:buClr>
                        <a:buSzPts val="2800"/>
                        <a:buFont typeface="Noto Sans Symbols"/>
                        <a:buChar char="❖"/>
                      </a:pPr>
                      <a:r>
                        <a:rPr lang="en-US" sz="2800"/>
                        <a:t>Challenge</a:t>
                      </a:r>
                      <a:endParaRPr/>
                    </a:p>
                    <a:p>
                      <a:pPr indent="-457200" lvl="0" marL="457200" marR="0" rtl="0" algn="l">
                        <a:spcBef>
                          <a:spcPts val="0"/>
                        </a:spcBef>
                        <a:spcAft>
                          <a:spcPts val="0"/>
                        </a:spcAft>
                        <a:buClr>
                          <a:schemeClr val="dk1"/>
                        </a:buClr>
                        <a:buSzPts val="2800"/>
                        <a:buFont typeface="Noto Sans Symbols"/>
                        <a:buChar char="❖"/>
                      </a:pPr>
                      <a:r>
                        <a:rPr lang="en-US" sz="2800"/>
                        <a:t>Competition</a:t>
                      </a:r>
                      <a:endParaRPr/>
                    </a:p>
                    <a:p>
                      <a:pPr indent="-457200" lvl="0" marL="457200" marR="0" rtl="0" algn="l">
                        <a:spcBef>
                          <a:spcPts val="0"/>
                        </a:spcBef>
                        <a:spcAft>
                          <a:spcPts val="0"/>
                        </a:spcAft>
                        <a:buClr>
                          <a:schemeClr val="dk1"/>
                        </a:buClr>
                        <a:buSzPts val="2800"/>
                        <a:buFont typeface="Noto Sans Symbols"/>
                        <a:buChar char="❖"/>
                      </a:pPr>
                      <a:r>
                        <a:rPr lang="en-US" sz="2800"/>
                        <a:t>Debate</a:t>
                      </a:r>
                      <a:endParaRPr/>
                    </a:p>
                    <a:p>
                      <a:pPr indent="-457200" lvl="0" marL="457200" marR="0" rtl="0" algn="l">
                        <a:spcBef>
                          <a:spcPts val="0"/>
                        </a:spcBef>
                        <a:spcAft>
                          <a:spcPts val="0"/>
                        </a:spcAft>
                        <a:buClr>
                          <a:schemeClr val="dk1"/>
                        </a:buClr>
                        <a:buSzPts val="2800"/>
                        <a:buFont typeface="Noto Sans Symbols"/>
                        <a:buChar char="❖"/>
                      </a:pPr>
                      <a:r>
                        <a:rPr lang="en-US" sz="2800"/>
                        <a:t>Doing Things</a:t>
                      </a:r>
                      <a:endParaRPr/>
                    </a:p>
                  </a:txBody>
                  <a:tcPr marT="45725" marB="45725" marR="91450" marL="91450">
                    <a:lnL cap="flat" cmpd="sng" w="76200">
                      <a:solidFill>
                        <a:schemeClr val="accent6"/>
                      </a:solidFill>
                      <a:prstDash val="dash"/>
                      <a:round/>
                      <a:headEnd len="sm" w="sm" type="none"/>
                      <a:tailEnd len="sm" w="sm" type="none"/>
                    </a:lnL>
                    <a:lnR cap="flat" cmpd="sng" w="76200">
                      <a:solidFill>
                        <a:schemeClr val="accent6"/>
                      </a:solidFill>
                      <a:prstDash val="dash"/>
                      <a:round/>
                      <a:headEnd len="sm" w="sm" type="none"/>
                      <a:tailEnd len="sm" w="sm" type="none"/>
                    </a:lnR>
                    <a:lnT cap="flat" cmpd="sng" w="76200">
                      <a:solidFill>
                        <a:schemeClr val="accent6"/>
                      </a:solidFill>
                      <a:prstDash val="dash"/>
                      <a:round/>
                      <a:headEnd len="sm" w="sm" type="none"/>
                      <a:tailEnd len="sm" w="sm" type="none"/>
                    </a:lnT>
                    <a:lnB cap="flat" cmpd="sng" w="76200">
                      <a:solidFill>
                        <a:schemeClr val="accent6"/>
                      </a:solidFill>
                      <a:prstDash val="dash"/>
                      <a:round/>
                      <a:headEnd len="sm" w="sm" type="none"/>
                      <a:tailEnd len="sm" w="sm" type="none"/>
                    </a:lnB>
                  </a:tcPr>
                </a:tc>
                <a:tc>
                  <a:txBody>
                    <a:bodyPr/>
                    <a:lstStyle/>
                    <a:p>
                      <a:pPr indent="0" lvl="0" marL="0" marR="0" rtl="0" algn="l">
                        <a:spcBef>
                          <a:spcPts val="0"/>
                        </a:spcBef>
                        <a:spcAft>
                          <a:spcPts val="0"/>
                        </a:spcAft>
                        <a:buNone/>
                      </a:pPr>
                      <a:r>
                        <a:rPr b="1" lang="en-US" sz="3600">
                          <a:solidFill>
                            <a:schemeClr val="accent6"/>
                          </a:solidFill>
                        </a:rPr>
                        <a:t>D Types Don’t Like…</a:t>
                      </a:r>
                      <a:endParaRPr/>
                    </a:p>
                    <a:p>
                      <a:pPr indent="0" lvl="0" marL="0" marR="0" rtl="0" algn="l">
                        <a:spcBef>
                          <a:spcPts val="0"/>
                        </a:spcBef>
                        <a:spcAft>
                          <a:spcPts val="0"/>
                        </a:spcAft>
                        <a:buNone/>
                      </a:pPr>
                      <a:r>
                        <a:t/>
                      </a:r>
                      <a:endParaRPr b="1" sz="2000">
                        <a:solidFill>
                          <a:schemeClr val="accent6"/>
                        </a:solidFill>
                      </a:endParaRPr>
                    </a:p>
                    <a:p>
                      <a:pPr indent="-457200" lvl="0" marL="457200" marR="0" rtl="0" algn="l">
                        <a:spcBef>
                          <a:spcPts val="0"/>
                        </a:spcBef>
                        <a:spcAft>
                          <a:spcPts val="0"/>
                        </a:spcAft>
                        <a:buClr>
                          <a:schemeClr val="dk1"/>
                        </a:buClr>
                        <a:buSzPts val="2800"/>
                        <a:buFont typeface="Noto Sans Symbols"/>
                        <a:buChar char="❖"/>
                      </a:pPr>
                      <a:r>
                        <a:rPr lang="en-US" sz="2800"/>
                        <a:t>Indecision</a:t>
                      </a:r>
                      <a:endParaRPr/>
                    </a:p>
                    <a:p>
                      <a:pPr indent="-457200" lvl="0" marL="457200" marR="0" rtl="0" algn="l">
                        <a:spcBef>
                          <a:spcPts val="0"/>
                        </a:spcBef>
                        <a:spcAft>
                          <a:spcPts val="0"/>
                        </a:spcAft>
                        <a:buClr>
                          <a:schemeClr val="dk1"/>
                        </a:buClr>
                        <a:buSzPts val="2800"/>
                        <a:buFont typeface="Noto Sans Symbols"/>
                        <a:buChar char="❖"/>
                      </a:pPr>
                      <a:r>
                        <a:rPr lang="en-US" sz="2800"/>
                        <a:t>Talk Without Action</a:t>
                      </a:r>
                      <a:endParaRPr/>
                    </a:p>
                    <a:p>
                      <a:pPr indent="-457200" lvl="0" marL="457200" marR="0" rtl="0" algn="l">
                        <a:spcBef>
                          <a:spcPts val="0"/>
                        </a:spcBef>
                        <a:spcAft>
                          <a:spcPts val="0"/>
                        </a:spcAft>
                        <a:buClr>
                          <a:schemeClr val="dk1"/>
                        </a:buClr>
                        <a:buSzPts val="2600"/>
                        <a:buFont typeface="Noto Sans Symbols"/>
                        <a:buChar char="❖"/>
                      </a:pPr>
                      <a:r>
                        <a:rPr lang="en-US" sz="2600"/>
                        <a:t>Activities Without a Goal</a:t>
                      </a:r>
                      <a:endParaRPr/>
                    </a:p>
                    <a:p>
                      <a:pPr indent="-457200" lvl="0" marL="457200" marR="0" rtl="0" algn="l">
                        <a:spcBef>
                          <a:spcPts val="0"/>
                        </a:spcBef>
                        <a:spcAft>
                          <a:spcPts val="0"/>
                        </a:spcAft>
                        <a:buClr>
                          <a:schemeClr val="dk1"/>
                        </a:buClr>
                        <a:buSzPts val="2800"/>
                        <a:buFont typeface="Noto Sans Symbols"/>
                        <a:buChar char="❖"/>
                      </a:pPr>
                      <a:r>
                        <a:rPr lang="en-US" sz="2800"/>
                        <a:t>Slow Activities</a:t>
                      </a:r>
                      <a:endParaRPr/>
                    </a:p>
                    <a:p>
                      <a:pPr indent="-457200" lvl="0" marL="457200" marR="0" rtl="0" algn="l">
                        <a:spcBef>
                          <a:spcPts val="0"/>
                        </a:spcBef>
                        <a:spcAft>
                          <a:spcPts val="0"/>
                        </a:spcAft>
                        <a:buClr>
                          <a:schemeClr val="dk1"/>
                        </a:buClr>
                        <a:buSzPts val="2800"/>
                        <a:buFont typeface="Noto Sans Symbols"/>
                        <a:buChar char="❖"/>
                      </a:pPr>
                      <a:r>
                        <a:rPr lang="en-US" sz="2800"/>
                        <a:t>Unproductive People</a:t>
                      </a:r>
                      <a:endParaRPr/>
                    </a:p>
                    <a:p>
                      <a:pPr indent="-457200" lvl="0" marL="457200" marR="0" rtl="0" algn="l">
                        <a:spcBef>
                          <a:spcPts val="0"/>
                        </a:spcBef>
                        <a:spcAft>
                          <a:spcPts val="0"/>
                        </a:spcAft>
                        <a:buClr>
                          <a:schemeClr val="dk1"/>
                        </a:buClr>
                        <a:buSzPts val="2800"/>
                        <a:buFont typeface="Noto Sans Symbols"/>
                        <a:buChar char="❖"/>
                      </a:pPr>
                      <a:r>
                        <a:rPr lang="en-US" sz="2800"/>
                        <a:t>Being Told What to Do</a:t>
                      </a:r>
                      <a:endParaRPr/>
                    </a:p>
                    <a:p>
                      <a:pPr indent="0" lvl="0" marL="0" marR="0" rtl="0" algn="l">
                        <a:spcBef>
                          <a:spcPts val="0"/>
                        </a:spcBef>
                        <a:spcAft>
                          <a:spcPts val="0"/>
                        </a:spcAft>
                        <a:buNone/>
                      </a:pPr>
                      <a:r>
                        <a:t/>
                      </a:r>
                      <a:endParaRPr sz="1800"/>
                    </a:p>
                  </a:txBody>
                  <a:tcPr marT="45725" marB="45725" marR="91450" marL="91450">
                    <a:lnL cap="flat" cmpd="sng" w="76200">
                      <a:solidFill>
                        <a:schemeClr val="accent6"/>
                      </a:solidFill>
                      <a:prstDash val="dash"/>
                      <a:round/>
                      <a:headEnd len="sm" w="sm" type="none"/>
                      <a:tailEnd len="sm" w="sm" type="none"/>
                    </a:lnL>
                    <a:lnR cap="flat" cmpd="sng" w="76200">
                      <a:solidFill>
                        <a:schemeClr val="accent6"/>
                      </a:solidFill>
                      <a:prstDash val="dash"/>
                      <a:round/>
                      <a:headEnd len="sm" w="sm" type="none"/>
                      <a:tailEnd len="sm" w="sm" type="none"/>
                    </a:lnR>
                    <a:lnT cap="flat" cmpd="sng" w="76200">
                      <a:solidFill>
                        <a:schemeClr val="accent6"/>
                      </a:solidFill>
                      <a:prstDash val="dash"/>
                      <a:round/>
                      <a:headEnd len="sm" w="sm" type="none"/>
                      <a:tailEnd len="sm" w="sm" type="none"/>
                    </a:lnT>
                    <a:lnB cap="flat" cmpd="sng" w="76200">
                      <a:solidFill>
                        <a:schemeClr val="accent6"/>
                      </a:solidFill>
                      <a:prstDash val="dash"/>
                      <a:round/>
                      <a:headEnd len="sm" w="sm" type="none"/>
                      <a:tailEnd len="sm" w="sm" type="none"/>
                    </a:lnB>
                  </a:tcPr>
                </a:tc>
              </a:tr>
            </a:tbl>
          </a:graphicData>
        </a:graphic>
      </p:graphicFrame>
      <p:sp>
        <p:nvSpPr>
          <p:cNvPr id="310" name="Google Shape;310;p37"/>
          <p:cNvSpPr txBox="1"/>
          <p:nvPr/>
        </p:nvSpPr>
        <p:spPr>
          <a:xfrm>
            <a:off x="2032000" y="4715933"/>
            <a:ext cx="8128000" cy="80021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2400">
                <a:solidFill>
                  <a:schemeClr val="dk1"/>
                </a:solidFill>
                <a:latin typeface="Calibri"/>
                <a:ea typeface="Calibri"/>
                <a:cs typeface="Calibri"/>
                <a:sym typeface="Calibri"/>
              </a:rPr>
              <a:t>WANT YOU TO BE….</a:t>
            </a:r>
            <a:endParaRPr/>
          </a:p>
          <a:p>
            <a:pPr indent="0" lvl="0" marL="0" marR="0" rtl="0" algn="l">
              <a:spcBef>
                <a:spcPts val="0"/>
              </a:spcBef>
              <a:spcAft>
                <a:spcPts val="0"/>
              </a:spcAft>
              <a:buNone/>
            </a:pPr>
            <a:r>
              <a:rPr lang="en-US" sz="2200">
                <a:solidFill>
                  <a:schemeClr val="dk1"/>
                </a:solidFill>
                <a:latin typeface="Calibri"/>
                <a:ea typeface="Calibri"/>
                <a:cs typeface="Calibri"/>
                <a:sym typeface="Calibri"/>
              </a:rPr>
              <a:t>*Quick   *Confident   *Productive   *To the Point   *Specific   *Driven</a:t>
            </a:r>
            <a:endParaRPr/>
          </a:p>
        </p:txBody>
      </p:sp>
      <p:pic>
        <p:nvPicPr>
          <p:cNvPr id="311" name="Google Shape;311;p37"/>
          <p:cNvPicPr preferRelativeResize="0"/>
          <p:nvPr/>
        </p:nvPicPr>
        <p:blipFill rotWithShape="1">
          <a:blip r:embed="rId3">
            <a:alphaModFix/>
          </a:blip>
          <a:srcRect b="0" l="0" r="0" t="0"/>
          <a:stretch/>
        </p:blipFill>
        <p:spPr>
          <a:xfrm>
            <a:off x="4955304" y="5737979"/>
            <a:ext cx="1536325" cy="542591"/>
          </a:xfrm>
          <a:prstGeom prst="rect">
            <a:avLst/>
          </a:prstGeom>
          <a:noFill/>
          <a:ln>
            <a:noFill/>
          </a:ln>
        </p:spPr>
      </p:pic>
      <p:pic>
        <p:nvPicPr>
          <p:cNvPr descr="A green exclamation mark&#10;&#10;Description automatically generated" id="312" name="Google Shape;312;p37"/>
          <p:cNvPicPr preferRelativeResize="0"/>
          <p:nvPr/>
        </p:nvPicPr>
        <p:blipFill rotWithShape="1">
          <a:blip r:embed="rId4">
            <a:alphaModFix/>
          </a:blip>
          <a:srcRect b="0" l="0" r="0" t="0"/>
          <a:stretch/>
        </p:blipFill>
        <p:spPr>
          <a:xfrm>
            <a:off x="262466" y="1006897"/>
            <a:ext cx="1625601" cy="3300942"/>
          </a:xfrm>
          <a:prstGeom prst="rect">
            <a:avLst/>
          </a:prstGeom>
          <a:noFill/>
          <a:ln>
            <a:noFill/>
          </a:ln>
        </p:spPr>
      </p:pic>
      <p:pic>
        <p:nvPicPr>
          <p:cNvPr descr="A green exclamation mark&#10;&#10;Description automatically generated" id="313" name="Google Shape;313;p37"/>
          <p:cNvPicPr preferRelativeResize="0"/>
          <p:nvPr/>
        </p:nvPicPr>
        <p:blipFill rotWithShape="1">
          <a:blip r:embed="rId4">
            <a:alphaModFix/>
          </a:blip>
          <a:srcRect b="0" l="0" r="0" t="0"/>
          <a:stretch/>
        </p:blipFill>
        <p:spPr>
          <a:xfrm>
            <a:off x="10303933" y="1006897"/>
            <a:ext cx="1757752" cy="3226436"/>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graphicFrame>
        <p:nvGraphicFramePr>
          <p:cNvPr id="318" name="Google Shape;318;p38"/>
          <p:cNvGraphicFramePr/>
          <p:nvPr/>
        </p:nvGraphicFramePr>
        <p:xfrm>
          <a:off x="2032000" y="719666"/>
          <a:ext cx="3000000" cy="3000000"/>
        </p:xfrm>
        <a:graphic>
          <a:graphicData uri="http://schemas.openxmlformats.org/drawingml/2006/table">
            <a:tbl>
              <a:tblPr bandRow="1" firstRow="1">
                <a:noFill/>
                <a:tableStyleId>{DBC33388-23CD-4AA0-9127-4834818EDC08}</a:tableStyleId>
              </a:tblPr>
              <a:tblGrid>
                <a:gridCol w="4064000"/>
                <a:gridCol w="4064000"/>
              </a:tblGrid>
              <a:tr h="370850">
                <a:tc>
                  <a:txBody>
                    <a:bodyPr/>
                    <a:lstStyle/>
                    <a:p>
                      <a:pPr indent="0" lvl="0" marL="0" marR="0" rtl="0" algn="l">
                        <a:spcBef>
                          <a:spcPts val="0"/>
                        </a:spcBef>
                        <a:spcAft>
                          <a:spcPts val="0"/>
                        </a:spcAft>
                        <a:buNone/>
                      </a:pPr>
                      <a:r>
                        <a:rPr b="1" lang="en-US" sz="3600">
                          <a:solidFill>
                            <a:srgbClr val="FF0000"/>
                          </a:solidFill>
                        </a:rPr>
                        <a:t>I Types Like….</a:t>
                      </a:r>
                      <a:endParaRPr/>
                    </a:p>
                    <a:p>
                      <a:pPr indent="0" lvl="0" marL="0" marR="0" rtl="0" algn="l">
                        <a:spcBef>
                          <a:spcPts val="0"/>
                        </a:spcBef>
                        <a:spcAft>
                          <a:spcPts val="0"/>
                        </a:spcAft>
                        <a:buNone/>
                      </a:pPr>
                      <a:r>
                        <a:t/>
                      </a:r>
                      <a:endParaRPr b="1" sz="2000">
                        <a:solidFill>
                          <a:schemeClr val="accent6"/>
                        </a:solidFill>
                      </a:endParaRPr>
                    </a:p>
                    <a:p>
                      <a:pPr indent="-457200" lvl="0" marL="457200" marR="0" rtl="0" algn="l">
                        <a:spcBef>
                          <a:spcPts val="0"/>
                        </a:spcBef>
                        <a:spcAft>
                          <a:spcPts val="0"/>
                        </a:spcAft>
                        <a:buClr>
                          <a:schemeClr val="dk1"/>
                        </a:buClr>
                        <a:buSzPts val="2800"/>
                        <a:buFont typeface="Noto Sans Symbols"/>
                        <a:buChar char="❖"/>
                      </a:pPr>
                      <a:r>
                        <a:rPr lang="en-US" sz="2800"/>
                        <a:t>Exposure to People</a:t>
                      </a:r>
                      <a:endParaRPr/>
                    </a:p>
                    <a:p>
                      <a:pPr indent="-457200" lvl="0" marL="457200" marR="0" rtl="0" algn="l">
                        <a:spcBef>
                          <a:spcPts val="0"/>
                        </a:spcBef>
                        <a:spcAft>
                          <a:spcPts val="0"/>
                        </a:spcAft>
                        <a:buClr>
                          <a:schemeClr val="dk1"/>
                        </a:buClr>
                        <a:buSzPts val="2800"/>
                        <a:buFont typeface="Noto Sans Symbols"/>
                        <a:buChar char="❖"/>
                      </a:pPr>
                      <a:r>
                        <a:rPr lang="en-US" sz="2800"/>
                        <a:t>Lots of Activity</a:t>
                      </a:r>
                      <a:endParaRPr/>
                    </a:p>
                    <a:p>
                      <a:pPr indent="-457200" lvl="0" marL="457200" marR="0" rtl="0" algn="l">
                        <a:lnSpc>
                          <a:spcPct val="100000"/>
                        </a:lnSpc>
                        <a:spcBef>
                          <a:spcPts val="0"/>
                        </a:spcBef>
                        <a:spcAft>
                          <a:spcPts val="0"/>
                        </a:spcAft>
                        <a:buClr>
                          <a:schemeClr val="dk1"/>
                        </a:buClr>
                        <a:buSzPts val="2800"/>
                        <a:buFont typeface="Noto Sans Symbols"/>
                        <a:buChar char="❖"/>
                      </a:pPr>
                      <a:r>
                        <a:rPr lang="en-US" sz="2800"/>
                        <a:t>Making People Laugh</a:t>
                      </a:r>
                      <a:endParaRPr/>
                    </a:p>
                    <a:p>
                      <a:pPr indent="-457200" lvl="0" marL="457200" marR="0" rtl="0" algn="l">
                        <a:spcBef>
                          <a:spcPts val="0"/>
                        </a:spcBef>
                        <a:spcAft>
                          <a:spcPts val="0"/>
                        </a:spcAft>
                        <a:buClr>
                          <a:schemeClr val="dk1"/>
                        </a:buClr>
                        <a:buSzPts val="2800"/>
                        <a:buFont typeface="Noto Sans Symbols"/>
                        <a:buChar char="❖"/>
                      </a:pPr>
                      <a:r>
                        <a:rPr lang="en-US" sz="2800"/>
                        <a:t>Short-Term Projects</a:t>
                      </a:r>
                      <a:endParaRPr/>
                    </a:p>
                    <a:p>
                      <a:pPr indent="-457200" lvl="0" marL="457200" marR="0" rtl="0" algn="l">
                        <a:spcBef>
                          <a:spcPts val="0"/>
                        </a:spcBef>
                        <a:spcAft>
                          <a:spcPts val="0"/>
                        </a:spcAft>
                        <a:buClr>
                          <a:schemeClr val="dk1"/>
                        </a:buClr>
                        <a:buSzPts val="2800"/>
                        <a:buFont typeface="Noto Sans Symbols"/>
                        <a:buChar char="❖"/>
                      </a:pPr>
                      <a:r>
                        <a:rPr lang="en-US" sz="2800"/>
                        <a:t>To Be On The Go</a:t>
                      </a:r>
                      <a:endParaRPr/>
                    </a:p>
                    <a:p>
                      <a:pPr indent="-457200" lvl="0" marL="457200" marR="0" rtl="0" algn="l">
                        <a:spcBef>
                          <a:spcPts val="0"/>
                        </a:spcBef>
                        <a:spcAft>
                          <a:spcPts val="0"/>
                        </a:spcAft>
                        <a:buClr>
                          <a:schemeClr val="dk1"/>
                        </a:buClr>
                        <a:buSzPts val="2800"/>
                        <a:buFont typeface="Noto Sans Symbols"/>
                        <a:buChar char="❖"/>
                      </a:pPr>
                      <a:r>
                        <a:rPr lang="en-US" sz="2800"/>
                        <a:t>Prestige</a:t>
                      </a:r>
                      <a:endParaRPr sz="2800"/>
                    </a:p>
                  </a:txBody>
                  <a:tcPr marT="45725" marB="45725" marR="91450" marL="91450">
                    <a:lnL cap="flat" cmpd="sng" w="76200">
                      <a:solidFill>
                        <a:srgbClr val="FF0000"/>
                      </a:solidFill>
                      <a:prstDash val="dash"/>
                      <a:round/>
                      <a:headEnd len="sm" w="sm" type="none"/>
                      <a:tailEnd len="sm" w="sm" type="none"/>
                    </a:lnL>
                    <a:lnR cap="flat" cmpd="sng" w="76200">
                      <a:solidFill>
                        <a:srgbClr val="FF0000"/>
                      </a:solidFill>
                      <a:prstDash val="dash"/>
                      <a:round/>
                      <a:headEnd len="sm" w="sm" type="none"/>
                      <a:tailEnd len="sm" w="sm" type="none"/>
                    </a:lnR>
                    <a:lnT cap="flat" cmpd="sng" w="76200">
                      <a:solidFill>
                        <a:srgbClr val="FF0000"/>
                      </a:solidFill>
                      <a:prstDash val="dash"/>
                      <a:round/>
                      <a:headEnd len="sm" w="sm" type="none"/>
                      <a:tailEnd len="sm" w="sm" type="none"/>
                    </a:lnT>
                    <a:lnB cap="flat" cmpd="sng" w="76200">
                      <a:solidFill>
                        <a:srgbClr val="FF0000"/>
                      </a:solidFill>
                      <a:prstDash val="dash"/>
                      <a:round/>
                      <a:headEnd len="sm" w="sm" type="none"/>
                      <a:tailEnd len="sm" w="sm" type="none"/>
                    </a:lnB>
                  </a:tcPr>
                </a:tc>
                <a:tc>
                  <a:txBody>
                    <a:bodyPr/>
                    <a:lstStyle/>
                    <a:p>
                      <a:pPr indent="0" lvl="0" marL="0" marR="0" rtl="0" algn="l">
                        <a:spcBef>
                          <a:spcPts val="0"/>
                        </a:spcBef>
                        <a:spcAft>
                          <a:spcPts val="0"/>
                        </a:spcAft>
                        <a:buNone/>
                      </a:pPr>
                      <a:r>
                        <a:rPr b="1" lang="en-US" sz="3600">
                          <a:solidFill>
                            <a:srgbClr val="FF0000"/>
                          </a:solidFill>
                        </a:rPr>
                        <a:t>I Types Don’t Like…</a:t>
                      </a:r>
                      <a:endParaRPr/>
                    </a:p>
                    <a:p>
                      <a:pPr indent="0" lvl="0" marL="0" marR="0" rtl="0" algn="l">
                        <a:spcBef>
                          <a:spcPts val="0"/>
                        </a:spcBef>
                        <a:spcAft>
                          <a:spcPts val="0"/>
                        </a:spcAft>
                        <a:buNone/>
                      </a:pPr>
                      <a:r>
                        <a:t/>
                      </a:r>
                      <a:endParaRPr b="1" sz="2000">
                        <a:solidFill>
                          <a:schemeClr val="accent6"/>
                        </a:solidFill>
                      </a:endParaRPr>
                    </a:p>
                    <a:p>
                      <a:pPr indent="-457200" lvl="0" marL="457200" marR="0" rtl="0" algn="l">
                        <a:spcBef>
                          <a:spcPts val="0"/>
                        </a:spcBef>
                        <a:spcAft>
                          <a:spcPts val="0"/>
                        </a:spcAft>
                        <a:buClr>
                          <a:schemeClr val="dk1"/>
                        </a:buClr>
                        <a:buSzPts val="2800"/>
                        <a:buFont typeface="Noto Sans Symbols"/>
                        <a:buChar char="❖"/>
                      </a:pPr>
                      <a:r>
                        <a:rPr lang="en-US" sz="2800"/>
                        <a:t>Being Ignored</a:t>
                      </a:r>
                      <a:endParaRPr/>
                    </a:p>
                    <a:p>
                      <a:pPr indent="-457200" lvl="0" marL="457200" marR="0" rtl="0" algn="l">
                        <a:spcBef>
                          <a:spcPts val="0"/>
                        </a:spcBef>
                        <a:spcAft>
                          <a:spcPts val="0"/>
                        </a:spcAft>
                        <a:buClr>
                          <a:schemeClr val="dk1"/>
                        </a:buClr>
                        <a:buSzPts val="2800"/>
                        <a:buFont typeface="Noto Sans Symbols"/>
                        <a:buChar char="❖"/>
                      </a:pPr>
                      <a:r>
                        <a:rPr lang="en-US" sz="2800"/>
                        <a:t>Being Ridiculed</a:t>
                      </a:r>
                      <a:endParaRPr/>
                    </a:p>
                    <a:p>
                      <a:pPr indent="-457200" lvl="0" marL="457200" marR="0" rtl="0" algn="l">
                        <a:spcBef>
                          <a:spcPts val="0"/>
                        </a:spcBef>
                        <a:spcAft>
                          <a:spcPts val="0"/>
                        </a:spcAft>
                        <a:buClr>
                          <a:schemeClr val="dk1"/>
                        </a:buClr>
                        <a:buSzPts val="2800"/>
                        <a:buFont typeface="Noto Sans Symbols"/>
                        <a:buChar char="❖"/>
                      </a:pPr>
                      <a:r>
                        <a:rPr lang="en-US" sz="2800"/>
                        <a:t>Looking Bad</a:t>
                      </a:r>
                      <a:endParaRPr/>
                    </a:p>
                    <a:p>
                      <a:pPr indent="-457200" lvl="0" marL="457200" marR="0" rtl="0" algn="l">
                        <a:spcBef>
                          <a:spcPts val="0"/>
                        </a:spcBef>
                        <a:spcAft>
                          <a:spcPts val="0"/>
                        </a:spcAft>
                        <a:buClr>
                          <a:schemeClr val="dk1"/>
                        </a:buClr>
                        <a:buSzPts val="2800"/>
                        <a:buFont typeface="Noto Sans Symbols"/>
                        <a:buChar char="❖"/>
                      </a:pPr>
                      <a:r>
                        <a:rPr lang="en-US" sz="2800"/>
                        <a:t>Being Isolated</a:t>
                      </a:r>
                      <a:endParaRPr/>
                    </a:p>
                    <a:p>
                      <a:pPr indent="-457200" lvl="0" marL="457200" marR="0" rtl="0" algn="l">
                        <a:spcBef>
                          <a:spcPts val="0"/>
                        </a:spcBef>
                        <a:spcAft>
                          <a:spcPts val="0"/>
                        </a:spcAft>
                        <a:buClr>
                          <a:schemeClr val="dk1"/>
                        </a:buClr>
                        <a:buSzPts val="2800"/>
                        <a:buFont typeface="Noto Sans Symbols"/>
                        <a:buChar char="❖"/>
                      </a:pPr>
                      <a:r>
                        <a:rPr lang="en-US" sz="2800"/>
                        <a:t>Doing Repetitive Tasks</a:t>
                      </a:r>
                      <a:endParaRPr/>
                    </a:p>
                    <a:p>
                      <a:pPr indent="-457200" lvl="0" marL="457200" marR="0" rtl="0" algn="l">
                        <a:spcBef>
                          <a:spcPts val="0"/>
                        </a:spcBef>
                        <a:spcAft>
                          <a:spcPts val="0"/>
                        </a:spcAft>
                        <a:buClr>
                          <a:schemeClr val="dk1"/>
                        </a:buClr>
                        <a:buSzPts val="2800"/>
                        <a:buFont typeface="Noto Sans Symbols"/>
                        <a:buChar char="❖"/>
                      </a:pPr>
                      <a:r>
                        <a:rPr lang="en-US" sz="2800"/>
                        <a:t>Constraints</a:t>
                      </a:r>
                      <a:endParaRPr/>
                    </a:p>
                    <a:p>
                      <a:pPr indent="0" lvl="0" marL="0" marR="0" rtl="0" algn="l">
                        <a:spcBef>
                          <a:spcPts val="0"/>
                        </a:spcBef>
                        <a:spcAft>
                          <a:spcPts val="0"/>
                        </a:spcAft>
                        <a:buNone/>
                      </a:pPr>
                      <a:r>
                        <a:t/>
                      </a:r>
                      <a:endParaRPr sz="1800"/>
                    </a:p>
                  </a:txBody>
                  <a:tcPr marT="45725" marB="45725" marR="91450" marL="91450">
                    <a:lnL cap="flat" cmpd="sng" w="76200">
                      <a:solidFill>
                        <a:srgbClr val="FF0000"/>
                      </a:solidFill>
                      <a:prstDash val="dash"/>
                      <a:round/>
                      <a:headEnd len="sm" w="sm" type="none"/>
                      <a:tailEnd len="sm" w="sm" type="none"/>
                    </a:lnL>
                    <a:lnR cap="flat" cmpd="sng" w="76200">
                      <a:solidFill>
                        <a:srgbClr val="FF0000"/>
                      </a:solidFill>
                      <a:prstDash val="dash"/>
                      <a:round/>
                      <a:headEnd len="sm" w="sm" type="none"/>
                      <a:tailEnd len="sm" w="sm" type="none"/>
                    </a:lnR>
                    <a:lnT cap="flat" cmpd="sng" w="76200">
                      <a:solidFill>
                        <a:srgbClr val="FF0000"/>
                      </a:solidFill>
                      <a:prstDash val="dash"/>
                      <a:round/>
                      <a:headEnd len="sm" w="sm" type="none"/>
                      <a:tailEnd len="sm" w="sm" type="none"/>
                    </a:lnT>
                    <a:lnB cap="flat" cmpd="sng" w="76200">
                      <a:solidFill>
                        <a:srgbClr val="FF0000"/>
                      </a:solidFill>
                      <a:prstDash val="dash"/>
                      <a:round/>
                      <a:headEnd len="sm" w="sm" type="none"/>
                      <a:tailEnd len="sm" w="sm" type="none"/>
                    </a:lnB>
                  </a:tcPr>
                </a:tc>
              </a:tr>
            </a:tbl>
          </a:graphicData>
        </a:graphic>
      </p:graphicFrame>
      <p:sp>
        <p:nvSpPr>
          <p:cNvPr id="319" name="Google Shape;319;p38"/>
          <p:cNvSpPr txBox="1"/>
          <p:nvPr/>
        </p:nvSpPr>
        <p:spPr>
          <a:xfrm>
            <a:off x="2032000" y="4715933"/>
            <a:ext cx="8128000" cy="8002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Calibri"/>
              <a:buNone/>
            </a:pPr>
            <a:r>
              <a:rPr b="1" i="1" lang="en-US" sz="2400" u="none" cap="none" strike="noStrike">
                <a:solidFill>
                  <a:srgbClr val="000000"/>
                </a:solidFill>
                <a:latin typeface="Calibri"/>
                <a:ea typeface="Calibri"/>
                <a:cs typeface="Calibri"/>
                <a:sym typeface="Calibri"/>
              </a:rPr>
              <a:t>WANT YOU TO BE….</a:t>
            </a:r>
            <a:endParaRPr/>
          </a:p>
          <a:p>
            <a:pPr indent="0" lvl="0" marL="0" marR="0" rtl="0" algn="l">
              <a:lnSpc>
                <a:spcPct val="100000"/>
              </a:lnSpc>
              <a:spcBef>
                <a:spcPts val="0"/>
              </a:spcBef>
              <a:spcAft>
                <a:spcPts val="0"/>
              </a:spcAft>
              <a:buClr>
                <a:srgbClr val="000000"/>
              </a:buClr>
              <a:buSzPts val="2200"/>
              <a:buFont typeface="Calibri"/>
              <a:buNone/>
            </a:pPr>
            <a:r>
              <a:rPr b="0" i="0" lang="en-US" sz="2200" u="none" cap="none" strike="noStrike">
                <a:solidFill>
                  <a:srgbClr val="000000"/>
                </a:solidFill>
                <a:latin typeface="Calibri"/>
                <a:ea typeface="Calibri"/>
                <a:cs typeface="Calibri"/>
                <a:sym typeface="Calibri"/>
              </a:rPr>
              <a:t>*</a:t>
            </a:r>
            <a:r>
              <a:rPr lang="en-US" sz="2200">
                <a:solidFill>
                  <a:srgbClr val="000000"/>
                </a:solidFill>
                <a:latin typeface="Calibri"/>
                <a:ea typeface="Calibri"/>
                <a:cs typeface="Calibri"/>
                <a:sym typeface="Calibri"/>
              </a:rPr>
              <a:t>Fun</a:t>
            </a:r>
            <a:r>
              <a:rPr b="0" i="0" lang="en-US" sz="2200" u="none" cap="none" strike="noStrike">
                <a:solidFill>
                  <a:srgbClr val="000000"/>
                </a:solidFill>
                <a:latin typeface="Calibri"/>
                <a:ea typeface="Calibri"/>
                <a:cs typeface="Calibri"/>
                <a:sym typeface="Calibri"/>
              </a:rPr>
              <a:t>   *</a:t>
            </a:r>
            <a:r>
              <a:rPr lang="en-US" sz="2200">
                <a:solidFill>
                  <a:srgbClr val="000000"/>
                </a:solidFill>
                <a:latin typeface="Calibri"/>
                <a:ea typeface="Calibri"/>
                <a:cs typeface="Calibri"/>
                <a:sym typeface="Calibri"/>
              </a:rPr>
              <a:t>Responsive</a:t>
            </a:r>
            <a:r>
              <a:rPr b="0" i="0" lang="en-US" sz="2200" u="none" cap="none" strike="noStrike">
                <a:solidFill>
                  <a:srgbClr val="000000"/>
                </a:solidFill>
                <a:latin typeface="Calibri"/>
                <a:ea typeface="Calibri"/>
                <a:cs typeface="Calibri"/>
                <a:sym typeface="Calibri"/>
              </a:rPr>
              <a:t>   *</a:t>
            </a:r>
            <a:r>
              <a:rPr lang="en-US" sz="2200">
                <a:solidFill>
                  <a:srgbClr val="000000"/>
                </a:solidFill>
                <a:latin typeface="Calibri"/>
                <a:ea typeface="Calibri"/>
                <a:cs typeface="Calibri"/>
                <a:sym typeface="Calibri"/>
              </a:rPr>
              <a:t>Stimulating</a:t>
            </a:r>
            <a:r>
              <a:rPr b="0" i="0" lang="en-US" sz="2200" u="none" cap="none" strike="noStrike">
                <a:solidFill>
                  <a:srgbClr val="000000"/>
                </a:solidFill>
                <a:latin typeface="Calibri"/>
                <a:ea typeface="Calibri"/>
                <a:cs typeface="Calibri"/>
                <a:sym typeface="Calibri"/>
              </a:rPr>
              <a:t>   *</a:t>
            </a:r>
            <a:r>
              <a:rPr lang="en-US" sz="2200">
                <a:solidFill>
                  <a:srgbClr val="000000"/>
                </a:solidFill>
                <a:latin typeface="Calibri"/>
                <a:ea typeface="Calibri"/>
                <a:cs typeface="Calibri"/>
                <a:sym typeface="Calibri"/>
              </a:rPr>
              <a:t>Positive</a:t>
            </a:r>
            <a:r>
              <a:rPr b="0" i="0" lang="en-US" sz="2200" u="none" cap="none" strike="noStrike">
                <a:solidFill>
                  <a:srgbClr val="000000"/>
                </a:solidFill>
                <a:latin typeface="Calibri"/>
                <a:ea typeface="Calibri"/>
                <a:cs typeface="Calibri"/>
                <a:sym typeface="Calibri"/>
              </a:rPr>
              <a:t>   *</a:t>
            </a:r>
            <a:r>
              <a:rPr lang="en-US" sz="2200">
                <a:solidFill>
                  <a:srgbClr val="000000"/>
                </a:solidFill>
                <a:latin typeface="Calibri"/>
                <a:ea typeface="Calibri"/>
                <a:cs typeface="Calibri"/>
                <a:sym typeface="Calibri"/>
              </a:rPr>
              <a:t>Upbeat</a:t>
            </a:r>
            <a:r>
              <a:rPr b="0" i="0" lang="en-US" sz="2200" u="none" cap="none" strike="noStrike">
                <a:solidFill>
                  <a:srgbClr val="000000"/>
                </a:solidFill>
                <a:latin typeface="Calibri"/>
                <a:ea typeface="Calibri"/>
                <a:cs typeface="Calibri"/>
                <a:sym typeface="Calibri"/>
              </a:rPr>
              <a:t>   *</a:t>
            </a:r>
            <a:r>
              <a:rPr lang="en-US" sz="2200">
                <a:solidFill>
                  <a:srgbClr val="000000"/>
                </a:solidFill>
                <a:latin typeface="Calibri"/>
                <a:ea typeface="Calibri"/>
                <a:cs typeface="Calibri"/>
                <a:sym typeface="Calibri"/>
              </a:rPr>
              <a:t>Enthusiastic</a:t>
            </a:r>
            <a:endParaRPr b="0" i="0" sz="2200" u="none" cap="none" strike="noStrike">
              <a:solidFill>
                <a:srgbClr val="000000"/>
              </a:solidFill>
              <a:latin typeface="Calibri"/>
              <a:ea typeface="Calibri"/>
              <a:cs typeface="Calibri"/>
              <a:sym typeface="Calibri"/>
            </a:endParaRPr>
          </a:p>
        </p:txBody>
      </p:sp>
      <p:pic>
        <p:nvPicPr>
          <p:cNvPr id="320" name="Google Shape;320;p38"/>
          <p:cNvPicPr preferRelativeResize="0"/>
          <p:nvPr/>
        </p:nvPicPr>
        <p:blipFill rotWithShape="1">
          <a:blip r:embed="rId3">
            <a:alphaModFix/>
          </a:blip>
          <a:srcRect b="0" l="0" r="0" t="0"/>
          <a:stretch/>
        </p:blipFill>
        <p:spPr>
          <a:xfrm>
            <a:off x="4955304" y="5737979"/>
            <a:ext cx="1536325" cy="542591"/>
          </a:xfrm>
          <a:prstGeom prst="rect">
            <a:avLst/>
          </a:prstGeom>
          <a:noFill/>
          <a:ln>
            <a:noFill/>
          </a:ln>
        </p:spPr>
      </p:pic>
      <p:pic>
        <p:nvPicPr>
          <p:cNvPr descr="A red star on a white background&#10;&#10;Description automatically generated" id="321" name="Google Shape;321;p38"/>
          <p:cNvPicPr preferRelativeResize="0"/>
          <p:nvPr/>
        </p:nvPicPr>
        <p:blipFill rotWithShape="1">
          <a:blip r:embed="rId4">
            <a:alphaModFix/>
          </a:blip>
          <a:srcRect b="0" l="0" r="0" t="0"/>
          <a:stretch/>
        </p:blipFill>
        <p:spPr>
          <a:xfrm>
            <a:off x="128378" y="1694699"/>
            <a:ext cx="1708889" cy="1623176"/>
          </a:xfrm>
          <a:prstGeom prst="rect">
            <a:avLst/>
          </a:prstGeom>
          <a:noFill/>
          <a:ln>
            <a:noFill/>
          </a:ln>
        </p:spPr>
      </p:pic>
      <p:pic>
        <p:nvPicPr>
          <p:cNvPr descr="A red star on a white background&#10;&#10;Description automatically generated" id="322" name="Google Shape;322;p38"/>
          <p:cNvPicPr preferRelativeResize="0"/>
          <p:nvPr/>
        </p:nvPicPr>
        <p:blipFill rotWithShape="1">
          <a:blip r:embed="rId4">
            <a:alphaModFix/>
          </a:blip>
          <a:srcRect b="0" l="0" r="0" t="0"/>
          <a:stretch/>
        </p:blipFill>
        <p:spPr>
          <a:xfrm>
            <a:off x="10296289" y="1741455"/>
            <a:ext cx="1659663" cy="157642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graphicFrame>
        <p:nvGraphicFramePr>
          <p:cNvPr id="327" name="Google Shape;327;p39"/>
          <p:cNvGraphicFramePr/>
          <p:nvPr/>
        </p:nvGraphicFramePr>
        <p:xfrm>
          <a:off x="2032000" y="719666"/>
          <a:ext cx="3000000" cy="3000000"/>
        </p:xfrm>
        <a:graphic>
          <a:graphicData uri="http://schemas.openxmlformats.org/drawingml/2006/table">
            <a:tbl>
              <a:tblPr bandRow="1" firstRow="1">
                <a:noFill/>
                <a:tableStyleId>{DBC33388-23CD-4AA0-9127-4834818EDC08}</a:tableStyleId>
              </a:tblPr>
              <a:tblGrid>
                <a:gridCol w="4064000"/>
                <a:gridCol w="4064000"/>
              </a:tblGrid>
              <a:tr h="370850">
                <a:tc>
                  <a:txBody>
                    <a:bodyPr/>
                    <a:lstStyle/>
                    <a:p>
                      <a:pPr indent="0" lvl="0" marL="0" marR="0" rtl="0" algn="l">
                        <a:spcBef>
                          <a:spcPts val="0"/>
                        </a:spcBef>
                        <a:spcAft>
                          <a:spcPts val="0"/>
                        </a:spcAft>
                        <a:buNone/>
                      </a:pPr>
                      <a:r>
                        <a:rPr b="1" lang="en-US" sz="3600">
                          <a:solidFill>
                            <a:srgbClr val="0070C0"/>
                          </a:solidFill>
                        </a:rPr>
                        <a:t>S Types Like….</a:t>
                      </a:r>
                      <a:endParaRPr/>
                    </a:p>
                    <a:p>
                      <a:pPr indent="0" lvl="0" marL="0" marR="0" rtl="0" algn="l">
                        <a:spcBef>
                          <a:spcPts val="0"/>
                        </a:spcBef>
                        <a:spcAft>
                          <a:spcPts val="0"/>
                        </a:spcAft>
                        <a:buNone/>
                      </a:pPr>
                      <a:r>
                        <a:t/>
                      </a:r>
                      <a:endParaRPr b="1" sz="2000">
                        <a:solidFill>
                          <a:schemeClr val="accent6"/>
                        </a:solidFill>
                      </a:endParaRPr>
                    </a:p>
                    <a:p>
                      <a:pPr indent="-457200" lvl="0" marL="457200" marR="0" rtl="0" algn="l">
                        <a:spcBef>
                          <a:spcPts val="0"/>
                        </a:spcBef>
                        <a:spcAft>
                          <a:spcPts val="0"/>
                        </a:spcAft>
                        <a:buClr>
                          <a:schemeClr val="dk1"/>
                        </a:buClr>
                        <a:buSzPts val="2800"/>
                        <a:buFont typeface="Noto Sans Symbols"/>
                        <a:buChar char="❖"/>
                      </a:pPr>
                      <a:r>
                        <a:rPr lang="en-US" sz="2800"/>
                        <a:t>Peace</a:t>
                      </a:r>
                      <a:endParaRPr/>
                    </a:p>
                    <a:p>
                      <a:pPr indent="-457200" lvl="0" marL="457200" marR="0" rtl="0" algn="l">
                        <a:spcBef>
                          <a:spcPts val="0"/>
                        </a:spcBef>
                        <a:spcAft>
                          <a:spcPts val="0"/>
                        </a:spcAft>
                        <a:buClr>
                          <a:schemeClr val="dk1"/>
                        </a:buClr>
                        <a:buSzPts val="2800"/>
                        <a:buFont typeface="Noto Sans Symbols"/>
                        <a:buChar char="❖"/>
                      </a:pPr>
                      <a:r>
                        <a:rPr lang="en-US" sz="2800"/>
                        <a:t>Stabilizing Things</a:t>
                      </a:r>
                      <a:endParaRPr/>
                    </a:p>
                    <a:p>
                      <a:pPr indent="-457200" lvl="0" marL="457200" marR="0" rtl="0" algn="l">
                        <a:lnSpc>
                          <a:spcPct val="100000"/>
                        </a:lnSpc>
                        <a:spcBef>
                          <a:spcPts val="0"/>
                        </a:spcBef>
                        <a:spcAft>
                          <a:spcPts val="0"/>
                        </a:spcAft>
                        <a:buClr>
                          <a:schemeClr val="dk1"/>
                        </a:buClr>
                        <a:buSzPts val="2800"/>
                        <a:buFont typeface="Noto Sans Symbols"/>
                        <a:buChar char="❖"/>
                      </a:pPr>
                      <a:r>
                        <a:rPr lang="en-US" sz="2800"/>
                        <a:t>Helping Others</a:t>
                      </a:r>
                      <a:endParaRPr/>
                    </a:p>
                    <a:p>
                      <a:pPr indent="-457200" lvl="0" marL="457200" marR="0" rtl="0" algn="l">
                        <a:spcBef>
                          <a:spcPts val="0"/>
                        </a:spcBef>
                        <a:spcAft>
                          <a:spcPts val="0"/>
                        </a:spcAft>
                        <a:buClr>
                          <a:schemeClr val="dk1"/>
                        </a:buClr>
                        <a:buSzPts val="2800"/>
                        <a:buFont typeface="Noto Sans Symbols"/>
                        <a:buChar char="❖"/>
                      </a:pPr>
                      <a:r>
                        <a:rPr lang="en-US" sz="2800"/>
                        <a:t>Friendly Environments</a:t>
                      </a:r>
                      <a:endParaRPr/>
                    </a:p>
                    <a:p>
                      <a:pPr indent="-457200" lvl="0" marL="457200" marR="0" rtl="0" algn="l">
                        <a:spcBef>
                          <a:spcPts val="0"/>
                        </a:spcBef>
                        <a:spcAft>
                          <a:spcPts val="0"/>
                        </a:spcAft>
                        <a:buClr>
                          <a:schemeClr val="dk1"/>
                        </a:buClr>
                        <a:buSzPts val="2800"/>
                        <a:buFont typeface="Noto Sans Symbols"/>
                        <a:buChar char="❖"/>
                      </a:pPr>
                      <a:r>
                        <a:rPr lang="en-US" sz="2800"/>
                        <a:t>To Finish The Job</a:t>
                      </a:r>
                      <a:endParaRPr/>
                    </a:p>
                    <a:p>
                      <a:pPr indent="-457200" lvl="0" marL="457200" marR="0" rtl="0" algn="l">
                        <a:spcBef>
                          <a:spcPts val="0"/>
                        </a:spcBef>
                        <a:spcAft>
                          <a:spcPts val="0"/>
                        </a:spcAft>
                        <a:buClr>
                          <a:schemeClr val="dk1"/>
                        </a:buClr>
                        <a:buSzPts val="2800"/>
                        <a:buFont typeface="Noto Sans Symbols"/>
                        <a:buChar char="❖"/>
                      </a:pPr>
                      <a:r>
                        <a:rPr lang="en-US" sz="2800"/>
                        <a:t>Teamwork</a:t>
                      </a:r>
                      <a:endParaRPr/>
                    </a:p>
                  </a:txBody>
                  <a:tcPr marT="45725" marB="45725" marR="91450" marL="91450">
                    <a:lnL cap="flat" cmpd="sng" w="76200">
                      <a:solidFill>
                        <a:srgbClr val="0070C0"/>
                      </a:solidFill>
                      <a:prstDash val="dash"/>
                      <a:round/>
                      <a:headEnd len="sm" w="sm" type="none"/>
                      <a:tailEnd len="sm" w="sm" type="none"/>
                    </a:lnL>
                    <a:lnR cap="flat" cmpd="sng" w="76200">
                      <a:solidFill>
                        <a:srgbClr val="0070C0"/>
                      </a:solidFill>
                      <a:prstDash val="dash"/>
                      <a:round/>
                      <a:headEnd len="sm" w="sm" type="none"/>
                      <a:tailEnd len="sm" w="sm" type="none"/>
                    </a:lnR>
                    <a:lnT cap="flat" cmpd="sng" w="76200">
                      <a:solidFill>
                        <a:srgbClr val="0070C0"/>
                      </a:solidFill>
                      <a:prstDash val="dash"/>
                      <a:round/>
                      <a:headEnd len="sm" w="sm" type="none"/>
                      <a:tailEnd len="sm" w="sm" type="none"/>
                    </a:lnT>
                    <a:lnB cap="flat" cmpd="sng" w="76200">
                      <a:solidFill>
                        <a:srgbClr val="0070C0"/>
                      </a:solidFill>
                      <a:prstDash val="dash"/>
                      <a:round/>
                      <a:headEnd len="sm" w="sm" type="none"/>
                      <a:tailEnd len="sm" w="sm" type="none"/>
                    </a:lnB>
                  </a:tcPr>
                </a:tc>
                <a:tc>
                  <a:txBody>
                    <a:bodyPr/>
                    <a:lstStyle/>
                    <a:p>
                      <a:pPr indent="0" lvl="0" marL="0" marR="0" rtl="0" algn="l">
                        <a:spcBef>
                          <a:spcPts val="0"/>
                        </a:spcBef>
                        <a:spcAft>
                          <a:spcPts val="0"/>
                        </a:spcAft>
                        <a:buNone/>
                      </a:pPr>
                      <a:r>
                        <a:rPr b="1" lang="en-US" sz="3600">
                          <a:solidFill>
                            <a:srgbClr val="0070C0"/>
                          </a:solidFill>
                        </a:rPr>
                        <a:t>S Types Don’t Like…</a:t>
                      </a:r>
                      <a:endParaRPr/>
                    </a:p>
                    <a:p>
                      <a:pPr indent="0" lvl="0" marL="0" marR="0" rtl="0" algn="l">
                        <a:spcBef>
                          <a:spcPts val="0"/>
                        </a:spcBef>
                        <a:spcAft>
                          <a:spcPts val="0"/>
                        </a:spcAft>
                        <a:buNone/>
                      </a:pPr>
                      <a:r>
                        <a:t/>
                      </a:r>
                      <a:endParaRPr b="1" sz="2000">
                        <a:solidFill>
                          <a:schemeClr val="accent6"/>
                        </a:solidFill>
                      </a:endParaRPr>
                    </a:p>
                    <a:p>
                      <a:pPr indent="-457200" lvl="0" marL="457200" marR="0" rtl="0" algn="l">
                        <a:spcBef>
                          <a:spcPts val="0"/>
                        </a:spcBef>
                        <a:spcAft>
                          <a:spcPts val="0"/>
                        </a:spcAft>
                        <a:buClr>
                          <a:schemeClr val="dk1"/>
                        </a:buClr>
                        <a:buSzPts val="2800"/>
                        <a:buFont typeface="Noto Sans Symbols"/>
                        <a:buChar char="❖"/>
                      </a:pPr>
                      <a:r>
                        <a:rPr lang="en-US" sz="2800"/>
                        <a:t>Insensitivity</a:t>
                      </a:r>
                      <a:endParaRPr/>
                    </a:p>
                    <a:p>
                      <a:pPr indent="-457200" lvl="0" marL="457200" marR="0" rtl="0" algn="l">
                        <a:spcBef>
                          <a:spcPts val="0"/>
                        </a:spcBef>
                        <a:spcAft>
                          <a:spcPts val="0"/>
                        </a:spcAft>
                        <a:buClr>
                          <a:schemeClr val="dk1"/>
                        </a:buClr>
                        <a:buSzPts val="2800"/>
                        <a:buFont typeface="Noto Sans Symbols"/>
                        <a:buChar char="❖"/>
                      </a:pPr>
                      <a:r>
                        <a:rPr lang="en-US" sz="2800"/>
                        <a:t>Misunderstandings</a:t>
                      </a:r>
                      <a:endParaRPr/>
                    </a:p>
                    <a:p>
                      <a:pPr indent="-457200" lvl="0" marL="457200" marR="0" rtl="0" algn="l">
                        <a:spcBef>
                          <a:spcPts val="0"/>
                        </a:spcBef>
                        <a:spcAft>
                          <a:spcPts val="0"/>
                        </a:spcAft>
                        <a:buClr>
                          <a:schemeClr val="dk1"/>
                        </a:buClr>
                        <a:buSzPts val="2800"/>
                        <a:buFont typeface="Noto Sans Symbols"/>
                        <a:buChar char="❖"/>
                      </a:pPr>
                      <a:r>
                        <a:rPr lang="en-US" sz="2800"/>
                        <a:t>Surprises</a:t>
                      </a:r>
                      <a:endParaRPr/>
                    </a:p>
                    <a:p>
                      <a:pPr indent="-457200" lvl="0" marL="457200" marR="0" rtl="0" algn="l">
                        <a:lnSpc>
                          <a:spcPct val="100000"/>
                        </a:lnSpc>
                        <a:spcBef>
                          <a:spcPts val="0"/>
                        </a:spcBef>
                        <a:spcAft>
                          <a:spcPts val="0"/>
                        </a:spcAft>
                        <a:buClr>
                          <a:schemeClr val="dk1"/>
                        </a:buClr>
                        <a:buSzPts val="2800"/>
                        <a:buFont typeface="Noto Sans Symbols"/>
                        <a:buChar char="❖"/>
                      </a:pPr>
                      <a:r>
                        <a:rPr lang="en-US" sz="2800"/>
                        <a:t>Intense Conversation</a:t>
                      </a:r>
                      <a:endParaRPr/>
                    </a:p>
                    <a:p>
                      <a:pPr indent="-457200" lvl="0" marL="457200" marR="0" rtl="0" algn="l">
                        <a:spcBef>
                          <a:spcPts val="0"/>
                        </a:spcBef>
                        <a:spcAft>
                          <a:spcPts val="0"/>
                        </a:spcAft>
                        <a:buClr>
                          <a:schemeClr val="dk1"/>
                        </a:buClr>
                        <a:buSzPts val="2800"/>
                        <a:buFont typeface="Noto Sans Symbols"/>
                        <a:buChar char="❖"/>
                      </a:pPr>
                      <a:r>
                        <a:rPr lang="en-US" sz="2800"/>
                        <a:t>Sarcasm</a:t>
                      </a:r>
                      <a:endParaRPr/>
                    </a:p>
                    <a:p>
                      <a:pPr indent="-457200" lvl="0" marL="457200" marR="0" rtl="0" algn="l">
                        <a:spcBef>
                          <a:spcPts val="0"/>
                        </a:spcBef>
                        <a:spcAft>
                          <a:spcPts val="0"/>
                        </a:spcAft>
                        <a:buClr>
                          <a:schemeClr val="dk1"/>
                        </a:buClr>
                        <a:buSzPts val="2800"/>
                        <a:buFont typeface="Noto Sans Symbols"/>
                        <a:buChar char="❖"/>
                      </a:pPr>
                      <a:r>
                        <a:rPr lang="en-US" sz="2800"/>
                        <a:t>Being Pushed</a:t>
                      </a:r>
                      <a:endParaRPr/>
                    </a:p>
                    <a:p>
                      <a:pPr indent="0" lvl="0" marL="0" marR="0" rtl="0" algn="l">
                        <a:spcBef>
                          <a:spcPts val="0"/>
                        </a:spcBef>
                        <a:spcAft>
                          <a:spcPts val="0"/>
                        </a:spcAft>
                        <a:buNone/>
                      </a:pPr>
                      <a:r>
                        <a:t/>
                      </a:r>
                      <a:endParaRPr sz="1800"/>
                    </a:p>
                  </a:txBody>
                  <a:tcPr marT="45725" marB="45725" marR="91450" marL="91450">
                    <a:lnL cap="flat" cmpd="sng" w="76200">
                      <a:solidFill>
                        <a:srgbClr val="0070C0"/>
                      </a:solidFill>
                      <a:prstDash val="dash"/>
                      <a:round/>
                      <a:headEnd len="sm" w="sm" type="none"/>
                      <a:tailEnd len="sm" w="sm" type="none"/>
                    </a:lnL>
                    <a:lnR cap="flat" cmpd="sng" w="76200">
                      <a:solidFill>
                        <a:srgbClr val="0070C0"/>
                      </a:solidFill>
                      <a:prstDash val="dash"/>
                      <a:round/>
                      <a:headEnd len="sm" w="sm" type="none"/>
                      <a:tailEnd len="sm" w="sm" type="none"/>
                    </a:lnR>
                    <a:lnT cap="flat" cmpd="sng" w="76200">
                      <a:solidFill>
                        <a:srgbClr val="0070C0"/>
                      </a:solidFill>
                      <a:prstDash val="dash"/>
                      <a:round/>
                      <a:headEnd len="sm" w="sm" type="none"/>
                      <a:tailEnd len="sm" w="sm" type="none"/>
                    </a:lnT>
                    <a:lnB cap="flat" cmpd="sng" w="76200">
                      <a:solidFill>
                        <a:srgbClr val="0070C0"/>
                      </a:solidFill>
                      <a:prstDash val="dash"/>
                      <a:round/>
                      <a:headEnd len="sm" w="sm" type="none"/>
                      <a:tailEnd len="sm" w="sm" type="none"/>
                    </a:lnB>
                  </a:tcPr>
                </a:tc>
              </a:tr>
            </a:tbl>
          </a:graphicData>
        </a:graphic>
      </p:graphicFrame>
      <p:sp>
        <p:nvSpPr>
          <p:cNvPr id="328" name="Google Shape;328;p39"/>
          <p:cNvSpPr txBox="1"/>
          <p:nvPr/>
        </p:nvSpPr>
        <p:spPr>
          <a:xfrm>
            <a:off x="2032000" y="4715933"/>
            <a:ext cx="8128000" cy="8002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Calibri"/>
              <a:buNone/>
            </a:pPr>
            <a:r>
              <a:rPr b="1" i="1" lang="en-US" sz="2400" u="none" cap="none" strike="noStrike">
                <a:solidFill>
                  <a:srgbClr val="000000"/>
                </a:solidFill>
                <a:latin typeface="Calibri"/>
                <a:ea typeface="Calibri"/>
                <a:cs typeface="Calibri"/>
                <a:sym typeface="Calibri"/>
              </a:rPr>
              <a:t>WANT YOU TO BE….</a:t>
            </a:r>
            <a:endParaRPr/>
          </a:p>
          <a:p>
            <a:pPr indent="0" lvl="0" marL="0" marR="0" rtl="0" algn="l">
              <a:lnSpc>
                <a:spcPct val="100000"/>
              </a:lnSpc>
              <a:spcBef>
                <a:spcPts val="0"/>
              </a:spcBef>
              <a:spcAft>
                <a:spcPts val="0"/>
              </a:spcAft>
              <a:buClr>
                <a:srgbClr val="000000"/>
              </a:buClr>
              <a:buSzPts val="2200"/>
              <a:buFont typeface="Calibri"/>
              <a:buNone/>
            </a:pPr>
            <a:r>
              <a:rPr b="0" i="0" lang="en-US" sz="2200" u="none" cap="none" strike="noStrike">
                <a:solidFill>
                  <a:srgbClr val="000000"/>
                </a:solidFill>
                <a:latin typeface="Calibri"/>
                <a:ea typeface="Calibri"/>
                <a:cs typeface="Calibri"/>
                <a:sym typeface="Calibri"/>
              </a:rPr>
              <a:t>*</a:t>
            </a:r>
            <a:r>
              <a:rPr lang="en-US" sz="2200">
                <a:solidFill>
                  <a:srgbClr val="000000"/>
                </a:solidFill>
                <a:latin typeface="Calibri"/>
                <a:ea typeface="Calibri"/>
                <a:cs typeface="Calibri"/>
                <a:sym typeface="Calibri"/>
              </a:rPr>
              <a:t>Kind</a:t>
            </a:r>
            <a:r>
              <a:rPr b="0" i="0" lang="en-US" sz="2200" u="none" cap="none" strike="noStrike">
                <a:solidFill>
                  <a:srgbClr val="000000"/>
                </a:solidFill>
                <a:latin typeface="Calibri"/>
                <a:ea typeface="Calibri"/>
                <a:cs typeface="Calibri"/>
                <a:sym typeface="Calibri"/>
              </a:rPr>
              <a:t>   *</a:t>
            </a:r>
            <a:r>
              <a:rPr lang="en-US" sz="2200">
                <a:solidFill>
                  <a:srgbClr val="000000"/>
                </a:solidFill>
                <a:latin typeface="Calibri"/>
                <a:ea typeface="Calibri"/>
                <a:cs typeface="Calibri"/>
                <a:sym typeface="Calibri"/>
              </a:rPr>
              <a:t>Pleasant</a:t>
            </a:r>
            <a:r>
              <a:rPr b="0" i="0" lang="en-US" sz="2200" u="none" cap="none" strike="noStrike">
                <a:solidFill>
                  <a:srgbClr val="000000"/>
                </a:solidFill>
                <a:latin typeface="Calibri"/>
                <a:ea typeface="Calibri"/>
                <a:cs typeface="Calibri"/>
                <a:sym typeface="Calibri"/>
              </a:rPr>
              <a:t>   *</a:t>
            </a:r>
            <a:r>
              <a:rPr lang="en-US" sz="2200">
                <a:solidFill>
                  <a:srgbClr val="000000"/>
                </a:solidFill>
                <a:latin typeface="Calibri"/>
                <a:ea typeface="Calibri"/>
                <a:cs typeface="Calibri"/>
                <a:sym typeface="Calibri"/>
              </a:rPr>
              <a:t>Caring</a:t>
            </a:r>
            <a:r>
              <a:rPr b="0" i="0" lang="en-US" sz="2200" u="none" cap="none" strike="noStrike">
                <a:solidFill>
                  <a:srgbClr val="000000"/>
                </a:solidFill>
                <a:latin typeface="Calibri"/>
                <a:ea typeface="Calibri"/>
                <a:cs typeface="Calibri"/>
                <a:sym typeface="Calibri"/>
              </a:rPr>
              <a:t>   *Patient   *</a:t>
            </a:r>
            <a:r>
              <a:rPr lang="en-US" sz="2200">
                <a:solidFill>
                  <a:srgbClr val="000000"/>
                </a:solidFill>
                <a:latin typeface="Calibri"/>
                <a:ea typeface="Calibri"/>
                <a:cs typeface="Calibri"/>
                <a:sym typeface="Calibri"/>
              </a:rPr>
              <a:t>Understanding</a:t>
            </a:r>
            <a:r>
              <a:rPr b="0" i="0" lang="en-US" sz="2200" u="none" cap="none" strike="noStrike">
                <a:solidFill>
                  <a:srgbClr val="000000"/>
                </a:solidFill>
                <a:latin typeface="Calibri"/>
                <a:ea typeface="Calibri"/>
                <a:cs typeface="Calibri"/>
                <a:sym typeface="Calibri"/>
              </a:rPr>
              <a:t>   *</a:t>
            </a:r>
            <a:r>
              <a:rPr lang="en-US" sz="2200">
                <a:solidFill>
                  <a:srgbClr val="000000"/>
                </a:solidFill>
                <a:latin typeface="Calibri"/>
                <a:ea typeface="Calibri"/>
                <a:cs typeface="Calibri"/>
                <a:sym typeface="Calibri"/>
              </a:rPr>
              <a:t>Gentle</a:t>
            </a:r>
            <a:endParaRPr b="0" i="0" sz="2200" u="none" cap="none" strike="noStrike">
              <a:solidFill>
                <a:srgbClr val="000000"/>
              </a:solidFill>
              <a:latin typeface="Calibri"/>
              <a:ea typeface="Calibri"/>
              <a:cs typeface="Calibri"/>
              <a:sym typeface="Calibri"/>
            </a:endParaRPr>
          </a:p>
        </p:txBody>
      </p:sp>
      <p:pic>
        <p:nvPicPr>
          <p:cNvPr id="329" name="Google Shape;329;p39"/>
          <p:cNvPicPr preferRelativeResize="0"/>
          <p:nvPr/>
        </p:nvPicPr>
        <p:blipFill rotWithShape="1">
          <a:blip r:embed="rId3">
            <a:alphaModFix/>
          </a:blip>
          <a:srcRect b="0" l="0" r="0" t="0"/>
          <a:stretch/>
        </p:blipFill>
        <p:spPr>
          <a:xfrm>
            <a:off x="4955304" y="5737979"/>
            <a:ext cx="1536325" cy="542591"/>
          </a:xfrm>
          <a:prstGeom prst="rect">
            <a:avLst/>
          </a:prstGeom>
          <a:noFill/>
          <a:ln>
            <a:noFill/>
          </a:ln>
        </p:spPr>
      </p:pic>
      <p:pic>
        <p:nvPicPr>
          <p:cNvPr descr="A blue cross on a white background&#10;&#10;Description automatically generated" id="330" name="Google Shape;330;p39"/>
          <p:cNvPicPr preferRelativeResize="0"/>
          <p:nvPr/>
        </p:nvPicPr>
        <p:blipFill rotWithShape="1">
          <a:blip r:embed="rId4">
            <a:alphaModFix/>
          </a:blip>
          <a:srcRect b="0" l="0" r="0" t="0"/>
          <a:stretch/>
        </p:blipFill>
        <p:spPr>
          <a:xfrm>
            <a:off x="201613" y="1447799"/>
            <a:ext cx="1584142" cy="1914525"/>
          </a:xfrm>
          <a:prstGeom prst="rect">
            <a:avLst/>
          </a:prstGeom>
          <a:noFill/>
          <a:ln>
            <a:noFill/>
          </a:ln>
        </p:spPr>
      </p:pic>
      <p:pic>
        <p:nvPicPr>
          <p:cNvPr descr="A blue cross on a white background&#10;&#10;Description automatically generated" id="331" name="Google Shape;331;p39"/>
          <p:cNvPicPr preferRelativeResize="0"/>
          <p:nvPr/>
        </p:nvPicPr>
        <p:blipFill rotWithShape="1">
          <a:blip r:embed="rId4">
            <a:alphaModFix/>
          </a:blip>
          <a:srcRect b="0" l="0" r="0" t="0"/>
          <a:stretch/>
        </p:blipFill>
        <p:spPr>
          <a:xfrm>
            <a:off x="10378547" y="1447799"/>
            <a:ext cx="1584143" cy="1914526"/>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5" name="Shape 335"/>
        <p:cNvGrpSpPr/>
        <p:nvPr/>
      </p:nvGrpSpPr>
      <p:grpSpPr>
        <a:xfrm>
          <a:off x="0" y="0"/>
          <a:ext cx="0" cy="0"/>
          <a:chOff x="0" y="0"/>
          <a:chExt cx="0" cy="0"/>
        </a:xfrm>
      </p:grpSpPr>
      <p:graphicFrame>
        <p:nvGraphicFramePr>
          <p:cNvPr id="336" name="Google Shape;336;p40"/>
          <p:cNvGraphicFramePr/>
          <p:nvPr/>
        </p:nvGraphicFramePr>
        <p:xfrm>
          <a:off x="2032000" y="719666"/>
          <a:ext cx="3000000" cy="3000000"/>
        </p:xfrm>
        <a:graphic>
          <a:graphicData uri="http://schemas.openxmlformats.org/drawingml/2006/table">
            <a:tbl>
              <a:tblPr bandRow="1" firstRow="1">
                <a:noFill/>
                <a:tableStyleId>{DBC33388-23CD-4AA0-9127-4834818EDC08}</a:tableStyleId>
              </a:tblPr>
              <a:tblGrid>
                <a:gridCol w="4064000"/>
                <a:gridCol w="4064000"/>
              </a:tblGrid>
              <a:tr h="370850">
                <a:tc>
                  <a:txBody>
                    <a:bodyPr/>
                    <a:lstStyle/>
                    <a:p>
                      <a:pPr indent="0" lvl="0" marL="0" marR="0" rtl="0" algn="l">
                        <a:spcBef>
                          <a:spcPts val="0"/>
                        </a:spcBef>
                        <a:spcAft>
                          <a:spcPts val="0"/>
                        </a:spcAft>
                        <a:buNone/>
                      </a:pPr>
                      <a:r>
                        <a:rPr b="1" lang="en-US" sz="3600">
                          <a:solidFill>
                            <a:srgbClr val="FFCC00"/>
                          </a:solidFill>
                        </a:rPr>
                        <a:t>C Types Like….</a:t>
                      </a:r>
                      <a:endParaRPr/>
                    </a:p>
                    <a:p>
                      <a:pPr indent="0" lvl="0" marL="0" marR="0" rtl="0" algn="l">
                        <a:spcBef>
                          <a:spcPts val="0"/>
                        </a:spcBef>
                        <a:spcAft>
                          <a:spcPts val="0"/>
                        </a:spcAft>
                        <a:buNone/>
                      </a:pPr>
                      <a:r>
                        <a:t/>
                      </a:r>
                      <a:endParaRPr b="1" sz="2000">
                        <a:solidFill>
                          <a:schemeClr val="accent6"/>
                        </a:solidFill>
                      </a:endParaRPr>
                    </a:p>
                    <a:p>
                      <a:pPr indent="-457200" lvl="0" marL="457200" marR="0" rtl="0" algn="l">
                        <a:spcBef>
                          <a:spcPts val="0"/>
                        </a:spcBef>
                        <a:spcAft>
                          <a:spcPts val="0"/>
                        </a:spcAft>
                        <a:buClr>
                          <a:schemeClr val="dk1"/>
                        </a:buClr>
                        <a:buSzPts val="2800"/>
                        <a:buFont typeface="Noto Sans Symbols"/>
                        <a:buChar char="❖"/>
                      </a:pPr>
                      <a:r>
                        <a:rPr lang="en-US" sz="2800"/>
                        <a:t>Consistency</a:t>
                      </a:r>
                      <a:endParaRPr/>
                    </a:p>
                    <a:p>
                      <a:pPr indent="-457200" lvl="0" marL="457200" marR="0" rtl="0" algn="l">
                        <a:spcBef>
                          <a:spcPts val="0"/>
                        </a:spcBef>
                        <a:spcAft>
                          <a:spcPts val="0"/>
                        </a:spcAft>
                        <a:buClr>
                          <a:schemeClr val="dk1"/>
                        </a:buClr>
                        <a:buSzPts val="2800"/>
                        <a:buFont typeface="Noto Sans Symbols"/>
                        <a:buChar char="❖"/>
                      </a:pPr>
                      <a:r>
                        <a:rPr lang="en-US" sz="2800"/>
                        <a:t>Detail</a:t>
                      </a:r>
                      <a:endParaRPr/>
                    </a:p>
                    <a:p>
                      <a:pPr indent="-457200" lvl="0" marL="457200" marR="0" rtl="0" algn="l">
                        <a:spcBef>
                          <a:spcPts val="0"/>
                        </a:spcBef>
                        <a:spcAft>
                          <a:spcPts val="0"/>
                        </a:spcAft>
                        <a:buClr>
                          <a:schemeClr val="dk1"/>
                        </a:buClr>
                        <a:buSzPts val="2800"/>
                        <a:buFont typeface="Noto Sans Symbols"/>
                        <a:buChar char="❖"/>
                      </a:pPr>
                      <a:r>
                        <a:rPr lang="en-US" sz="2800"/>
                        <a:t>Excellent Work</a:t>
                      </a:r>
                      <a:endParaRPr/>
                    </a:p>
                    <a:p>
                      <a:pPr indent="-457200" lvl="0" marL="457200" marR="0" rtl="0" algn="l">
                        <a:spcBef>
                          <a:spcPts val="0"/>
                        </a:spcBef>
                        <a:spcAft>
                          <a:spcPts val="0"/>
                        </a:spcAft>
                        <a:buClr>
                          <a:schemeClr val="dk1"/>
                        </a:buClr>
                        <a:buSzPts val="2800"/>
                        <a:buFont typeface="Noto Sans Symbols"/>
                        <a:buChar char="❖"/>
                      </a:pPr>
                      <a:r>
                        <a:rPr lang="en-US" sz="2800"/>
                        <a:t>Creativity</a:t>
                      </a:r>
                      <a:endParaRPr/>
                    </a:p>
                    <a:p>
                      <a:pPr indent="-457200" lvl="0" marL="457200" marR="0" rtl="0" algn="l">
                        <a:spcBef>
                          <a:spcPts val="0"/>
                        </a:spcBef>
                        <a:spcAft>
                          <a:spcPts val="0"/>
                        </a:spcAft>
                        <a:buClr>
                          <a:schemeClr val="dk1"/>
                        </a:buClr>
                        <a:buSzPts val="2800"/>
                        <a:buFont typeface="Noto Sans Symbols"/>
                        <a:buChar char="❖"/>
                      </a:pPr>
                      <a:r>
                        <a:rPr lang="en-US" sz="2800"/>
                        <a:t>Perfection</a:t>
                      </a:r>
                      <a:endParaRPr/>
                    </a:p>
                    <a:p>
                      <a:pPr indent="-457200" lvl="0" marL="457200" marR="0" rtl="0" algn="l">
                        <a:spcBef>
                          <a:spcPts val="0"/>
                        </a:spcBef>
                        <a:spcAft>
                          <a:spcPts val="0"/>
                        </a:spcAft>
                        <a:buClr>
                          <a:schemeClr val="dk1"/>
                        </a:buClr>
                        <a:buSzPts val="2800"/>
                        <a:buFont typeface="Noto Sans Symbols"/>
                        <a:buChar char="❖"/>
                      </a:pPr>
                      <a:r>
                        <a:rPr lang="en-US" sz="2800"/>
                        <a:t>Getting It Right</a:t>
                      </a:r>
                      <a:endParaRPr/>
                    </a:p>
                  </a:txBody>
                  <a:tcPr marT="45725" marB="45725" marR="91450" marL="91450">
                    <a:lnL cap="flat" cmpd="sng" w="76200">
                      <a:solidFill>
                        <a:srgbClr val="FFCC00"/>
                      </a:solidFill>
                      <a:prstDash val="dash"/>
                      <a:round/>
                      <a:headEnd len="sm" w="sm" type="none"/>
                      <a:tailEnd len="sm" w="sm" type="none"/>
                    </a:lnL>
                    <a:lnR cap="flat" cmpd="sng" w="76200">
                      <a:solidFill>
                        <a:srgbClr val="FFCC00"/>
                      </a:solidFill>
                      <a:prstDash val="dash"/>
                      <a:round/>
                      <a:headEnd len="sm" w="sm" type="none"/>
                      <a:tailEnd len="sm" w="sm" type="none"/>
                    </a:lnR>
                    <a:lnT cap="flat" cmpd="sng" w="76200">
                      <a:solidFill>
                        <a:srgbClr val="FFCC00"/>
                      </a:solidFill>
                      <a:prstDash val="dash"/>
                      <a:round/>
                      <a:headEnd len="sm" w="sm" type="none"/>
                      <a:tailEnd len="sm" w="sm" type="none"/>
                    </a:lnT>
                    <a:lnB cap="flat" cmpd="sng" w="76200">
                      <a:solidFill>
                        <a:srgbClr val="FFCC00"/>
                      </a:solidFill>
                      <a:prstDash val="dash"/>
                      <a:round/>
                      <a:headEnd len="sm" w="sm" type="none"/>
                      <a:tailEnd len="sm" w="sm" type="none"/>
                    </a:lnB>
                  </a:tcPr>
                </a:tc>
                <a:tc>
                  <a:txBody>
                    <a:bodyPr/>
                    <a:lstStyle/>
                    <a:p>
                      <a:pPr indent="0" lvl="0" marL="0" marR="0" rtl="0" algn="l">
                        <a:spcBef>
                          <a:spcPts val="0"/>
                        </a:spcBef>
                        <a:spcAft>
                          <a:spcPts val="0"/>
                        </a:spcAft>
                        <a:buNone/>
                      </a:pPr>
                      <a:r>
                        <a:rPr b="1" lang="en-US" sz="3600">
                          <a:solidFill>
                            <a:srgbClr val="FFCC00"/>
                          </a:solidFill>
                        </a:rPr>
                        <a:t>S Types Don’t Like…</a:t>
                      </a:r>
                      <a:endParaRPr/>
                    </a:p>
                    <a:p>
                      <a:pPr indent="0" lvl="0" marL="0" marR="0" rtl="0" algn="l">
                        <a:spcBef>
                          <a:spcPts val="0"/>
                        </a:spcBef>
                        <a:spcAft>
                          <a:spcPts val="0"/>
                        </a:spcAft>
                        <a:buNone/>
                      </a:pPr>
                      <a:r>
                        <a:t/>
                      </a:r>
                      <a:endParaRPr b="1" sz="2000">
                        <a:solidFill>
                          <a:schemeClr val="accent6"/>
                        </a:solidFill>
                      </a:endParaRPr>
                    </a:p>
                    <a:p>
                      <a:pPr indent="-457200" lvl="0" marL="457200" marR="0" rtl="0" algn="l">
                        <a:spcBef>
                          <a:spcPts val="0"/>
                        </a:spcBef>
                        <a:spcAft>
                          <a:spcPts val="0"/>
                        </a:spcAft>
                        <a:buClr>
                          <a:schemeClr val="dk1"/>
                        </a:buClr>
                        <a:buSzPts val="2800"/>
                        <a:buFont typeface="Noto Sans Symbols"/>
                        <a:buChar char="❖"/>
                      </a:pPr>
                      <a:r>
                        <a:rPr lang="en-US" sz="2800"/>
                        <a:t>Being Criticized</a:t>
                      </a:r>
                      <a:endParaRPr/>
                    </a:p>
                    <a:p>
                      <a:pPr indent="-457200" lvl="0" marL="457200" marR="0" rtl="0" algn="l">
                        <a:spcBef>
                          <a:spcPts val="0"/>
                        </a:spcBef>
                        <a:spcAft>
                          <a:spcPts val="0"/>
                        </a:spcAft>
                        <a:buClr>
                          <a:schemeClr val="dk1"/>
                        </a:buClr>
                        <a:buSzPts val="2800"/>
                        <a:buFont typeface="Noto Sans Symbols"/>
                        <a:buChar char="❖"/>
                      </a:pPr>
                      <a:r>
                        <a:rPr lang="en-US" sz="2800"/>
                        <a:t>Ambition With No Plan</a:t>
                      </a:r>
                      <a:endParaRPr/>
                    </a:p>
                    <a:p>
                      <a:pPr indent="-457200" lvl="0" marL="457200" marR="0" rtl="0" algn="l">
                        <a:spcBef>
                          <a:spcPts val="0"/>
                        </a:spcBef>
                        <a:spcAft>
                          <a:spcPts val="0"/>
                        </a:spcAft>
                        <a:buClr>
                          <a:schemeClr val="dk1"/>
                        </a:buClr>
                        <a:buSzPts val="2800"/>
                        <a:buFont typeface="Noto Sans Symbols"/>
                        <a:buChar char="❖"/>
                      </a:pPr>
                      <a:r>
                        <a:rPr lang="en-US" sz="2800"/>
                        <a:t>Mistakes</a:t>
                      </a:r>
                      <a:endParaRPr/>
                    </a:p>
                    <a:p>
                      <a:pPr indent="-457200" lvl="0" marL="457200" marR="0" rtl="0" algn="l">
                        <a:spcBef>
                          <a:spcPts val="0"/>
                        </a:spcBef>
                        <a:spcAft>
                          <a:spcPts val="0"/>
                        </a:spcAft>
                        <a:buClr>
                          <a:schemeClr val="dk1"/>
                        </a:buClr>
                        <a:buSzPts val="2800"/>
                        <a:buFont typeface="Noto Sans Symbols"/>
                        <a:buChar char="❖"/>
                      </a:pPr>
                      <a:r>
                        <a:rPr lang="en-US" sz="2800"/>
                        <a:t>Mediocrity</a:t>
                      </a:r>
                      <a:endParaRPr/>
                    </a:p>
                    <a:p>
                      <a:pPr indent="-457200" lvl="0" marL="457200" marR="0" rtl="0" algn="l">
                        <a:spcBef>
                          <a:spcPts val="0"/>
                        </a:spcBef>
                        <a:spcAft>
                          <a:spcPts val="0"/>
                        </a:spcAft>
                        <a:buClr>
                          <a:schemeClr val="dk1"/>
                        </a:buClr>
                        <a:buSzPts val="2800"/>
                        <a:buFont typeface="Noto Sans Symbols"/>
                        <a:buChar char="❖"/>
                      </a:pPr>
                      <a:r>
                        <a:rPr lang="en-US" sz="2800"/>
                        <a:t>Illogical Changes</a:t>
                      </a:r>
                      <a:endParaRPr/>
                    </a:p>
                    <a:p>
                      <a:pPr indent="-457200" lvl="0" marL="457200" marR="0" rtl="0" algn="l">
                        <a:spcBef>
                          <a:spcPts val="0"/>
                        </a:spcBef>
                        <a:spcAft>
                          <a:spcPts val="0"/>
                        </a:spcAft>
                        <a:buClr>
                          <a:schemeClr val="dk1"/>
                        </a:buClr>
                        <a:buSzPts val="2500"/>
                        <a:buFont typeface="Noto Sans Symbols"/>
                        <a:buChar char="❖"/>
                      </a:pPr>
                      <a:r>
                        <a:rPr lang="en-US" sz="2500"/>
                        <a:t>Unnecessary Interruptions</a:t>
                      </a:r>
                      <a:endParaRPr/>
                    </a:p>
                    <a:p>
                      <a:pPr indent="0" lvl="0" marL="0" marR="0" rtl="0" algn="l">
                        <a:spcBef>
                          <a:spcPts val="0"/>
                        </a:spcBef>
                        <a:spcAft>
                          <a:spcPts val="0"/>
                        </a:spcAft>
                        <a:buNone/>
                      </a:pPr>
                      <a:r>
                        <a:t/>
                      </a:r>
                      <a:endParaRPr sz="1800"/>
                    </a:p>
                  </a:txBody>
                  <a:tcPr marT="45725" marB="45725" marR="91450" marL="91450">
                    <a:lnL cap="flat" cmpd="sng" w="76200">
                      <a:solidFill>
                        <a:srgbClr val="FFCC00"/>
                      </a:solidFill>
                      <a:prstDash val="dash"/>
                      <a:round/>
                      <a:headEnd len="sm" w="sm" type="none"/>
                      <a:tailEnd len="sm" w="sm" type="none"/>
                    </a:lnL>
                    <a:lnR cap="flat" cmpd="sng" w="76200">
                      <a:solidFill>
                        <a:srgbClr val="FFCC00"/>
                      </a:solidFill>
                      <a:prstDash val="dash"/>
                      <a:round/>
                      <a:headEnd len="sm" w="sm" type="none"/>
                      <a:tailEnd len="sm" w="sm" type="none"/>
                    </a:lnR>
                    <a:lnT cap="flat" cmpd="sng" w="76200">
                      <a:solidFill>
                        <a:srgbClr val="FFCC00"/>
                      </a:solidFill>
                      <a:prstDash val="dash"/>
                      <a:round/>
                      <a:headEnd len="sm" w="sm" type="none"/>
                      <a:tailEnd len="sm" w="sm" type="none"/>
                    </a:lnT>
                    <a:lnB cap="flat" cmpd="sng" w="76200">
                      <a:solidFill>
                        <a:srgbClr val="FFCC00"/>
                      </a:solidFill>
                      <a:prstDash val="dash"/>
                      <a:round/>
                      <a:headEnd len="sm" w="sm" type="none"/>
                      <a:tailEnd len="sm" w="sm" type="none"/>
                    </a:lnB>
                  </a:tcPr>
                </a:tc>
              </a:tr>
            </a:tbl>
          </a:graphicData>
        </a:graphic>
      </p:graphicFrame>
      <p:sp>
        <p:nvSpPr>
          <p:cNvPr id="337" name="Google Shape;337;p40"/>
          <p:cNvSpPr txBox="1"/>
          <p:nvPr/>
        </p:nvSpPr>
        <p:spPr>
          <a:xfrm>
            <a:off x="2032000" y="4722808"/>
            <a:ext cx="8128000" cy="113877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Calibri"/>
              <a:buNone/>
            </a:pPr>
            <a:r>
              <a:rPr b="1" i="1" lang="en-US" sz="2400" u="none" cap="none" strike="noStrike">
                <a:solidFill>
                  <a:srgbClr val="000000"/>
                </a:solidFill>
                <a:latin typeface="Calibri"/>
                <a:ea typeface="Calibri"/>
                <a:cs typeface="Calibri"/>
                <a:sym typeface="Calibri"/>
              </a:rPr>
              <a:t>WANT YOU TO BE….</a:t>
            </a:r>
            <a:endParaRPr/>
          </a:p>
          <a:p>
            <a:pPr indent="0" lvl="0" marL="0" marR="0" rtl="0" algn="ctr">
              <a:lnSpc>
                <a:spcPct val="100000"/>
              </a:lnSpc>
              <a:spcBef>
                <a:spcPts val="0"/>
              </a:spcBef>
              <a:spcAft>
                <a:spcPts val="0"/>
              </a:spcAft>
              <a:buClr>
                <a:srgbClr val="000000"/>
              </a:buClr>
              <a:buSzPts val="2200"/>
              <a:buFont typeface="Calibri"/>
              <a:buNone/>
            </a:pPr>
            <a:r>
              <a:rPr b="0" i="0" lang="en-US" sz="2200" u="none" cap="none" strike="noStrike">
                <a:solidFill>
                  <a:srgbClr val="000000"/>
                </a:solidFill>
                <a:latin typeface="Calibri"/>
                <a:ea typeface="Calibri"/>
                <a:cs typeface="Calibri"/>
                <a:sym typeface="Calibri"/>
              </a:rPr>
              <a:t>*</a:t>
            </a:r>
            <a:r>
              <a:rPr lang="en-US" sz="2200">
                <a:solidFill>
                  <a:srgbClr val="000000"/>
                </a:solidFill>
                <a:latin typeface="Calibri"/>
                <a:ea typeface="Calibri"/>
                <a:cs typeface="Calibri"/>
                <a:sym typeface="Calibri"/>
              </a:rPr>
              <a:t>Open-Minded</a:t>
            </a:r>
            <a:r>
              <a:rPr b="0" i="0" lang="en-US" sz="2200" u="none" cap="none" strike="noStrike">
                <a:solidFill>
                  <a:srgbClr val="000000"/>
                </a:solidFill>
                <a:latin typeface="Calibri"/>
                <a:ea typeface="Calibri"/>
                <a:cs typeface="Calibri"/>
                <a:sym typeface="Calibri"/>
              </a:rPr>
              <a:t>   *</a:t>
            </a:r>
            <a:r>
              <a:rPr lang="en-US" sz="2200">
                <a:solidFill>
                  <a:srgbClr val="000000"/>
                </a:solidFill>
                <a:latin typeface="Calibri"/>
                <a:ea typeface="Calibri"/>
                <a:cs typeface="Calibri"/>
                <a:sym typeface="Calibri"/>
              </a:rPr>
              <a:t>Accountable</a:t>
            </a:r>
            <a:r>
              <a:rPr b="0" i="0" lang="en-US" sz="2200" u="none" cap="none" strike="noStrike">
                <a:solidFill>
                  <a:srgbClr val="000000"/>
                </a:solidFill>
                <a:latin typeface="Calibri"/>
                <a:ea typeface="Calibri"/>
                <a:cs typeface="Calibri"/>
                <a:sym typeface="Calibri"/>
              </a:rPr>
              <a:t>   *</a:t>
            </a:r>
            <a:r>
              <a:rPr lang="en-US" sz="2200">
                <a:solidFill>
                  <a:srgbClr val="000000"/>
                </a:solidFill>
                <a:latin typeface="Calibri"/>
                <a:ea typeface="Calibri"/>
                <a:cs typeface="Calibri"/>
                <a:sym typeface="Calibri"/>
              </a:rPr>
              <a:t>Structured</a:t>
            </a:r>
            <a:r>
              <a:rPr b="0" i="0" lang="en-US" sz="2200" u="none" cap="none" strike="noStrike">
                <a:solidFill>
                  <a:srgbClr val="000000"/>
                </a:solidFill>
                <a:latin typeface="Calibri"/>
                <a:ea typeface="Calibri"/>
                <a:cs typeface="Calibri"/>
                <a:sym typeface="Calibri"/>
              </a:rPr>
              <a:t>   *</a:t>
            </a:r>
            <a:r>
              <a:rPr lang="en-US" sz="2200">
                <a:solidFill>
                  <a:srgbClr val="000000"/>
                </a:solidFill>
                <a:latin typeface="Calibri"/>
                <a:ea typeface="Calibri"/>
                <a:cs typeface="Calibri"/>
                <a:sym typeface="Calibri"/>
              </a:rPr>
              <a:t>Accurate   *Analytical  *Reasonable</a:t>
            </a:r>
            <a:endParaRPr b="0" i="0" sz="2200" u="none" cap="none" strike="noStrike">
              <a:solidFill>
                <a:srgbClr val="000000"/>
              </a:solidFill>
              <a:latin typeface="Calibri"/>
              <a:ea typeface="Calibri"/>
              <a:cs typeface="Calibri"/>
              <a:sym typeface="Calibri"/>
            </a:endParaRPr>
          </a:p>
        </p:txBody>
      </p:sp>
      <p:pic>
        <p:nvPicPr>
          <p:cNvPr id="338" name="Google Shape;338;p40"/>
          <p:cNvPicPr preferRelativeResize="0"/>
          <p:nvPr/>
        </p:nvPicPr>
        <p:blipFill rotWithShape="1">
          <a:blip r:embed="rId3">
            <a:alphaModFix/>
          </a:blip>
          <a:srcRect b="0" l="0" r="0" t="0"/>
          <a:stretch/>
        </p:blipFill>
        <p:spPr>
          <a:xfrm>
            <a:off x="4955304" y="5737979"/>
            <a:ext cx="1536325" cy="542591"/>
          </a:xfrm>
          <a:prstGeom prst="rect">
            <a:avLst/>
          </a:prstGeom>
          <a:noFill/>
          <a:ln>
            <a:noFill/>
          </a:ln>
        </p:spPr>
      </p:pic>
      <p:pic>
        <p:nvPicPr>
          <p:cNvPr descr="A yellow question mark on a white background&#10;&#10;Description automatically generated" id="339" name="Google Shape;339;p40"/>
          <p:cNvPicPr preferRelativeResize="0"/>
          <p:nvPr/>
        </p:nvPicPr>
        <p:blipFill rotWithShape="1">
          <a:blip r:embed="rId4">
            <a:alphaModFix/>
          </a:blip>
          <a:srcRect b="0" l="0" r="0" t="0"/>
          <a:stretch/>
        </p:blipFill>
        <p:spPr>
          <a:xfrm>
            <a:off x="110065" y="1388533"/>
            <a:ext cx="1845733" cy="2446867"/>
          </a:xfrm>
          <a:prstGeom prst="rect">
            <a:avLst/>
          </a:prstGeom>
          <a:noFill/>
          <a:ln>
            <a:noFill/>
          </a:ln>
        </p:spPr>
      </p:pic>
      <p:pic>
        <p:nvPicPr>
          <p:cNvPr descr="A yellow question mark on a white background&#10;&#10;Description automatically generated" id="340" name="Google Shape;340;p40"/>
          <p:cNvPicPr preferRelativeResize="0"/>
          <p:nvPr/>
        </p:nvPicPr>
        <p:blipFill rotWithShape="1">
          <a:blip r:embed="rId4">
            <a:alphaModFix/>
          </a:blip>
          <a:srcRect b="0" l="0" r="0" t="0"/>
          <a:stretch/>
        </p:blipFill>
        <p:spPr>
          <a:xfrm>
            <a:off x="10227735" y="1388533"/>
            <a:ext cx="1854200" cy="2353734"/>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44" name="Shape 344"/>
        <p:cNvGrpSpPr/>
        <p:nvPr/>
      </p:nvGrpSpPr>
      <p:grpSpPr>
        <a:xfrm>
          <a:off x="0" y="0"/>
          <a:ext cx="0" cy="0"/>
          <a:chOff x="0" y="0"/>
          <a:chExt cx="0" cy="0"/>
        </a:xfrm>
      </p:grpSpPr>
      <p:sp>
        <p:nvSpPr>
          <p:cNvPr id="345" name="Google Shape;345;p41"/>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6" name="Google Shape;346;p41"/>
          <p:cNvSpPr/>
          <p:nvPr/>
        </p:nvSpPr>
        <p:spPr>
          <a:xfrm>
            <a:off x="0" y="0"/>
            <a:ext cx="12192000" cy="6858000"/>
          </a:xfrm>
          <a:custGeom>
            <a:rect b="b" l="l" r="r" t="t"/>
            <a:pathLst>
              <a:path extrusionOk="0" h="6858000" w="12192000">
                <a:moveTo>
                  <a:pt x="3094406" y="283966"/>
                </a:moveTo>
                <a:cubicBezTo>
                  <a:pt x="3074312" y="283528"/>
                  <a:pt x="3054907" y="288795"/>
                  <a:pt x="3038833" y="309661"/>
                </a:cubicBezTo>
                <a:cubicBezTo>
                  <a:pt x="3124259" y="364657"/>
                  <a:pt x="3233105" y="343983"/>
                  <a:pt x="3348384" y="406000"/>
                </a:cubicBezTo>
                <a:cubicBezTo>
                  <a:pt x="3161001" y="386497"/>
                  <a:pt x="3012653" y="370896"/>
                  <a:pt x="2864309" y="355295"/>
                </a:cubicBezTo>
                <a:cubicBezTo>
                  <a:pt x="2861553" y="366216"/>
                  <a:pt x="2858796" y="377136"/>
                  <a:pt x="2856039" y="388058"/>
                </a:cubicBezTo>
                <a:cubicBezTo>
                  <a:pt x="3045722" y="411070"/>
                  <a:pt x="3221166" y="470356"/>
                  <a:pt x="3405794" y="512089"/>
                </a:cubicBezTo>
                <a:cubicBezTo>
                  <a:pt x="3388799" y="537835"/>
                  <a:pt x="3371808" y="532763"/>
                  <a:pt x="3356651" y="531204"/>
                </a:cubicBezTo>
                <a:cubicBezTo>
                  <a:pt x="3257907" y="521062"/>
                  <a:pt x="3159164" y="510922"/>
                  <a:pt x="3064552" y="483228"/>
                </a:cubicBezTo>
                <a:cubicBezTo>
                  <a:pt x="3043427" y="476987"/>
                  <a:pt x="3017704" y="476987"/>
                  <a:pt x="3005765" y="495708"/>
                </a:cubicBezTo>
                <a:cubicBezTo>
                  <a:pt x="2988771" y="522231"/>
                  <a:pt x="3013113" y="539393"/>
                  <a:pt x="3034700" y="553823"/>
                </a:cubicBezTo>
                <a:cubicBezTo>
                  <a:pt x="3072360" y="578787"/>
                  <a:pt x="3117827" y="571767"/>
                  <a:pt x="3161459" y="576445"/>
                </a:cubicBezTo>
                <a:cubicBezTo>
                  <a:pt x="3277655" y="588537"/>
                  <a:pt x="3333228" y="626370"/>
                  <a:pt x="3358949" y="712961"/>
                </a:cubicBezTo>
                <a:cubicBezTo>
                  <a:pt x="3256987" y="677857"/>
                  <a:pt x="3158703" y="721151"/>
                  <a:pt x="3059960" y="696576"/>
                </a:cubicBezTo>
                <a:cubicBezTo>
                  <a:pt x="3034240" y="690338"/>
                  <a:pt x="2993364" y="699698"/>
                  <a:pt x="3007143" y="729732"/>
                </a:cubicBezTo>
                <a:cubicBezTo>
                  <a:pt x="3020003" y="757814"/>
                  <a:pt x="3062716" y="778096"/>
                  <a:pt x="2986935" y="772635"/>
                </a:cubicBezTo>
                <a:cubicBezTo>
                  <a:pt x="2932740" y="768735"/>
                  <a:pt x="2826647" y="800329"/>
                  <a:pt x="2871197" y="808127"/>
                </a:cubicBezTo>
                <a:cubicBezTo>
                  <a:pt x="2927228" y="817881"/>
                  <a:pt x="2981883" y="831921"/>
                  <a:pt x="3053071" y="847913"/>
                </a:cubicBezTo>
                <a:cubicBezTo>
                  <a:pt x="2974533" y="874043"/>
                  <a:pt x="2918042" y="868584"/>
                  <a:pt x="2858796" y="847913"/>
                </a:cubicBezTo>
                <a:cubicBezTo>
                  <a:pt x="2787150" y="822949"/>
                  <a:pt x="2693916" y="792528"/>
                  <a:pt x="2635588" y="820611"/>
                </a:cubicBezTo>
                <a:cubicBezTo>
                  <a:pt x="2548326" y="862734"/>
                  <a:pt x="2475760" y="836211"/>
                  <a:pt x="2397683" y="829190"/>
                </a:cubicBezTo>
                <a:cubicBezTo>
                  <a:pt x="2238775" y="814759"/>
                  <a:pt x="2081241" y="790576"/>
                  <a:pt x="1921874" y="778877"/>
                </a:cubicBezTo>
                <a:cubicBezTo>
                  <a:pt x="1858036" y="774195"/>
                  <a:pt x="1789143" y="751964"/>
                  <a:pt x="1695450" y="782386"/>
                </a:cubicBezTo>
                <a:cubicBezTo>
                  <a:pt x="2119822" y="938012"/>
                  <a:pt x="2575423" y="928262"/>
                  <a:pt x="2954324" y="1120940"/>
                </a:cubicBezTo>
                <a:cubicBezTo>
                  <a:pt x="2938251" y="1139269"/>
                  <a:pt x="2856502" y="1191535"/>
                  <a:pt x="2890028" y="1195435"/>
                </a:cubicBezTo>
                <a:cubicBezTo>
                  <a:pt x="2984178" y="1206748"/>
                  <a:pt x="3067767" y="1244971"/>
                  <a:pt x="3153652" y="1276563"/>
                </a:cubicBezTo>
                <a:cubicBezTo>
                  <a:pt x="3190855" y="1290216"/>
                  <a:pt x="3235862" y="1308157"/>
                  <a:pt x="3218410" y="1356911"/>
                </a:cubicBezTo>
                <a:cubicBezTo>
                  <a:pt x="3186719" y="1370562"/>
                  <a:pt x="3163296" y="1351451"/>
                  <a:pt x="3137118" y="1349891"/>
                </a:cubicBezTo>
                <a:cubicBezTo>
                  <a:pt x="3110480" y="1348331"/>
                  <a:pt x="3050773" y="1358471"/>
                  <a:pt x="3067309" y="1365102"/>
                </a:cubicBezTo>
                <a:cubicBezTo>
                  <a:pt x="3142629" y="1395136"/>
                  <a:pt x="3007143" y="1467292"/>
                  <a:pt x="3096243" y="1467292"/>
                </a:cubicBezTo>
                <a:cubicBezTo>
                  <a:pt x="3245506" y="1467681"/>
                  <a:pt x="3324961" y="1595613"/>
                  <a:pt x="3468716" y="1599125"/>
                </a:cubicBezTo>
                <a:cubicBezTo>
                  <a:pt x="3491677" y="1599513"/>
                  <a:pt x="3502700" y="1622137"/>
                  <a:pt x="3502241" y="1642029"/>
                </a:cubicBezTo>
                <a:cubicBezTo>
                  <a:pt x="3502241" y="1665822"/>
                  <a:pt x="3481116" y="1670112"/>
                  <a:pt x="3457692" y="1672453"/>
                </a:cubicBezTo>
                <a:cubicBezTo>
                  <a:pt x="3421868" y="1675962"/>
                  <a:pt x="3384667" y="1642029"/>
                  <a:pt x="3337362" y="1688053"/>
                </a:cubicBezTo>
                <a:cubicBezTo>
                  <a:pt x="3422329" y="1714966"/>
                  <a:pt x="3507294" y="1741878"/>
                  <a:pt x="3505915" y="1834318"/>
                </a:cubicBezTo>
                <a:cubicBezTo>
                  <a:pt x="3505457" y="1859279"/>
                  <a:pt x="3540820" y="1868640"/>
                  <a:pt x="3567458" y="1874880"/>
                </a:cubicBezTo>
                <a:cubicBezTo>
                  <a:pt x="3611549" y="1885023"/>
                  <a:pt x="3648750" y="1902965"/>
                  <a:pt x="3672634" y="1937678"/>
                </a:cubicBezTo>
                <a:cubicBezTo>
                  <a:pt x="3672172" y="1944308"/>
                  <a:pt x="3671715" y="1951329"/>
                  <a:pt x="3674470" y="1956789"/>
                </a:cubicBezTo>
                <a:cubicBezTo>
                  <a:pt x="3666664" y="2040646"/>
                  <a:pt x="3602363" y="2038306"/>
                  <a:pt x="3531176" y="2024266"/>
                </a:cubicBezTo>
                <a:cubicBezTo>
                  <a:pt x="3446211" y="2007103"/>
                  <a:pt x="3362164" y="1975900"/>
                  <a:pt x="3272604" y="2005933"/>
                </a:cubicBezTo>
                <a:cubicBezTo>
                  <a:pt x="3398905" y="2046107"/>
                  <a:pt x="3536229" y="2049228"/>
                  <a:pt x="3654720" y="2106564"/>
                </a:cubicBezTo>
                <a:cubicBezTo>
                  <a:pt x="3221166" y="2117095"/>
                  <a:pt x="2838130" y="1936116"/>
                  <a:pt x="2417892" y="1866690"/>
                </a:cubicBezTo>
                <a:cubicBezTo>
                  <a:pt x="2432130" y="1913105"/>
                  <a:pt x="2466114" y="1922465"/>
                  <a:pt x="2496888" y="1929487"/>
                </a:cubicBezTo>
                <a:cubicBezTo>
                  <a:pt x="2652123" y="1964590"/>
                  <a:pt x="2788067" y="2034408"/>
                  <a:pt x="2929526" y="2094862"/>
                </a:cubicBezTo>
                <a:cubicBezTo>
                  <a:pt x="2987851" y="2119825"/>
                  <a:pt x="3030106" y="2144789"/>
                  <a:pt x="3052152" y="2198613"/>
                </a:cubicBezTo>
                <a:cubicBezTo>
                  <a:pt x="3071903" y="2247367"/>
                  <a:pt x="3110021" y="2269990"/>
                  <a:pt x="3180748" y="2255948"/>
                </a:cubicBezTo>
                <a:cubicBezTo>
                  <a:pt x="3238157" y="2244246"/>
                  <a:pt x="3301078" y="2250487"/>
                  <a:pt x="3361244" y="2254777"/>
                </a:cubicBezTo>
                <a:cubicBezTo>
                  <a:pt x="3430596" y="2259459"/>
                  <a:pt x="3508213" y="2314455"/>
                  <a:pt x="3489382" y="2342926"/>
                </a:cubicBezTo>
                <a:cubicBezTo>
                  <a:pt x="3457233" y="2391292"/>
                  <a:pt x="3403498" y="2367110"/>
                  <a:pt x="3355733" y="2361649"/>
                </a:cubicBezTo>
                <a:cubicBezTo>
                  <a:pt x="3301537" y="2355018"/>
                  <a:pt x="3200957" y="2341367"/>
                  <a:pt x="3199121" y="2347216"/>
                </a:cubicBezTo>
                <a:cubicBezTo>
                  <a:pt x="3163754" y="2468518"/>
                  <a:pt x="2914827" y="2362819"/>
                  <a:pt x="2861091" y="2351896"/>
                </a:cubicBezTo>
                <a:cubicBezTo>
                  <a:pt x="2794038" y="2338245"/>
                  <a:pt x="2731116" y="2363208"/>
                  <a:pt x="2667278" y="2369058"/>
                </a:cubicBezTo>
                <a:cubicBezTo>
                  <a:pt x="2610328" y="2374518"/>
                  <a:pt x="2288376" y="2391292"/>
                  <a:pt x="2221781" y="2339805"/>
                </a:cubicBezTo>
                <a:cubicBezTo>
                  <a:pt x="2212595" y="2379978"/>
                  <a:pt x="2231884" y="2396361"/>
                  <a:pt x="2247961" y="2414693"/>
                </a:cubicBezTo>
                <a:cubicBezTo>
                  <a:pt x="2270465" y="2440824"/>
                  <a:pt x="2274138" y="2459157"/>
                  <a:pt x="2231425" y="2479828"/>
                </a:cubicBezTo>
                <a:cubicBezTo>
                  <a:pt x="2109717" y="2539115"/>
                  <a:pt x="2111557" y="2541065"/>
                  <a:pt x="2224996" y="2621414"/>
                </a:cubicBezTo>
                <a:cubicBezTo>
                  <a:pt x="2230509" y="2624923"/>
                  <a:pt x="2228211" y="2636624"/>
                  <a:pt x="2229131" y="2644426"/>
                </a:cubicBezTo>
                <a:cubicBezTo>
                  <a:pt x="2199276" y="2656906"/>
                  <a:pt x="2164373" y="2625703"/>
                  <a:pt x="2129466" y="2659247"/>
                </a:cubicBezTo>
                <a:cubicBezTo>
                  <a:pt x="2281487" y="2806680"/>
                  <a:pt x="2513421" y="2842953"/>
                  <a:pt x="2723312" y="2953726"/>
                </a:cubicBezTo>
                <a:cubicBezTo>
                  <a:pt x="2553377" y="2990389"/>
                  <a:pt x="2451419" y="2862456"/>
                  <a:pt x="2326496" y="2878838"/>
                </a:cubicBezTo>
                <a:cubicBezTo>
                  <a:pt x="2264036" y="2919012"/>
                  <a:pt x="2449582" y="2983367"/>
                  <a:pt x="2272759" y="3002480"/>
                </a:cubicBezTo>
                <a:cubicBezTo>
                  <a:pt x="2349461" y="3037583"/>
                  <a:pt x="2406411" y="3071905"/>
                  <a:pt x="2459226" y="3112471"/>
                </a:cubicBezTo>
                <a:cubicBezTo>
                  <a:pt x="2553377" y="3185016"/>
                  <a:pt x="2571749" y="3232602"/>
                  <a:pt x="2528117" y="3330111"/>
                </a:cubicBezTo>
                <a:cubicBezTo>
                  <a:pt x="2499642" y="3394076"/>
                  <a:pt x="2457848" y="3452973"/>
                  <a:pt x="2494590" y="3529029"/>
                </a:cubicBezTo>
                <a:cubicBezTo>
                  <a:pt x="2520308" y="3581294"/>
                  <a:pt x="2510206" y="3615617"/>
                  <a:pt x="2414677" y="3592215"/>
                </a:cubicBezTo>
                <a:cubicBezTo>
                  <a:pt x="2311799" y="3567251"/>
                  <a:pt x="2273221" y="3614057"/>
                  <a:pt x="2298940" y="3705716"/>
                </a:cubicBezTo>
                <a:cubicBezTo>
                  <a:pt x="2315473" y="3764612"/>
                  <a:pt x="2298020" y="3782553"/>
                  <a:pt x="2227294" y="3775921"/>
                </a:cubicBezTo>
                <a:cubicBezTo>
                  <a:pt x="2149215" y="3768512"/>
                  <a:pt x="2074811" y="3729898"/>
                  <a:pt x="1978366" y="3748620"/>
                </a:cubicBezTo>
                <a:cubicBezTo>
                  <a:pt x="2055522" y="3855492"/>
                  <a:pt x="2220403" y="3825068"/>
                  <a:pt x="2310421" y="3926868"/>
                </a:cubicBezTo>
                <a:cubicBezTo>
                  <a:pt x="2202950" y="3927259"/>
                  <a:pt x="2120739" y="3926868"/>
                  <a:pt x="2041285" y="3904635"/>
                </a:cubicBezTo>
                <a:cubicBezTo>
                  <a:pt x="2008216" y="3895664"/>
                  <a:pt x="1971934" y="3886305"/>
                  <a:pt x="1953565" y="3917116"/>
                </a:cubicBezTo>
                <a:cubicBezTo>
                  <a:pt x="1931978" y="3954170"/>
                  <a:pt x="1976527" y="3968211"/>
                  <a:pt x="2003623" y="3974842"/>
                </a:cubicBezTo>
                <a:cubicBezTo>
                  <a:pt x="2079866" y="3993563"/>
                  <a:pt x="2138192" y="4038028"/>
                  <a:pt x="2201114" y="4072742"/>
                </a:cubicBezTo>
                <a:cubicBezTo>
                  <a:pt x="2339356" y="4148800"/>
                  <a:pt x="2490917" y="4212375"/>
                  <a:pt x="2608032" y="4337967"/>
                </a:cubicBezTo>
                <a:cubicBezTo>
                  <a:pt x="2460606" y="4305983"/>
                  <a:pt x="2350838" y="4231487"/>
                  <a:pt x="2213973" y="4216277"/>
                </a:cubicBezTo>
                <a:cubicBezTo>
                  <a:pt x="2332467" y="4330557"/>
                  <a:pt x="2484945" y="4405834"/>
                  <a:pt x="2629158" y="4488911"/>
                </a:cubicBezTo>
                <a:cubicBezTo>
                  <a:pt x="2670494" y="4512315"/>
                  <a:pt x="2712289" y="4528306"/>
                  <a:pt x="2721471" y="4579399"/>
                </a:cubicBezTo>
                <a:cubicBezTo>
                  <a:pt x="2739385" y="4678470"/>
                  <a:pt x="2793121" y="4760378"/>
                  <a:pt x="2907939" y="4804062"/>
                </a:cubicBezTo>
                <a:cubicBezTo>
                  <a:pt x="2908859" y="4804452"/>
                  <a:pt x="2902428" y="4819274"/>
                  <a:pt x="2898753" y="4829414"/>
                </a:cubicBezTo>
                <a:cubicBezTo>
                  <a:pt x="2828485" y="4832536"/>
                  <a:pt x="2772912" y="4774028"/>
                  <a:pt x="2683352" y="4793141"/>
                </a:cubicBezTo>
                <a:cubicBezTo>
                  <a:pt x="2769239" y="4872708"/>
                  <a:pt x="2840885" y="4944087"/>
                  <a:pt x="2962594" y="4981920"/>
                </a:cubicBezTo>
                <a:cubicBezTo>
                  <a:pt x="3059960" y="5011952"/>
                  <a:pt x="3180289" y="5029503"/>
                  <a:pt x="3251019" y="5127012"/>
                </a:cubicBezTo>
                <a:cubicBezTo>
                  <a:pt x="3168808" y="5146126"/>
                  <a:pt x="3107723" y="5121944"/>
                  <a:pt x="3046180" y="5104781"/>
                </a:cubicBezTo>
                <a:cubicBezTo>
                  <a:pt x="2952030" y="5078258"/>
                  <a:pt x="2858796" y="5048226"/>
                  <a:pt x="2764646" y="5021703"/>
                </a:cubicBezTo>
                <a:cubicBezTo>
                  <a:pt x="2728821" y="5011563"/>
                  <a:pt x="2689782" y="5004540"/>
                  <a:pt x="2666820" y="5052905"/>
                </a:cubicBezTo>
                <a:cubicBezTo>
                  <a:pt x="2786691" y="5063047"/>
                  <a:pt x="2858337" y="5128575"/>
                  <a:pt x="2933657" y="5190198"/>
                </a:cubicBezTo>
                <a:cubicBezTo>
                  <a:pt x="2975911" y="5224912"/>
                  <a:pt x="3010358" y="5271328"/>
                  <a:pt x="3086598" y="5253776"/>
                </a:cubicBezTo>
                <a:cubicBezTo>
                  <a:pt x="3126554" y="5244415"/>
                  <a:pt x="3151814" y="5270547"/>
                  <a:pt x="3147680" y="5302531"/>
                </a:cubicBezTo>
                <a:cubicBezTo>
                  <a:pt x="3132525" y="5415251"/>
                  <a:pt x="3225759" y="5454645"/>
                  <a:pt x="3322204" y="5476487"/>
                </a:cubicBezTo>
                <a:cubicBezTo>
                  <a:pt x="3504998" y="5517440"/>
                  <a:pt x="3657018" y="5613779"/>
                  <a:pt x="3834758" y="5666434"/>
                </a:cubicBezTo>
                <a:cubicBezTo>
                  <a:pt x="4007445" y="5717529"/>
                  <a:pt x="4141095" y="5838830"/>
                  <a:pt x="4314240" y="5902409"/>
                </a:cubicBezTo>
                <a:cubicBezTo>
                  <a:pt x="4439624" y="5948433"/>
                  <a:pt x="4559494" y="6007718"/>
                  <a:pt x="4688552" y="6049453"/>
                </a:cubicBezTo>
                <a:cubicBezTo>
                  <a:pt x="4993968" y="6148131"/>
                  <a:pt x="5305360" y="6227308"/>
                  <a:pt x="5634660" y="6238620"/>
                </a:cubicBezTo>
                <a:cubicBezTo>
                  <a:pt x="5906549" y="6247590"/>
                  <a:pt x="8264931" y="6239010"/>
                  <a:pt x="9222980" y="4955397"/>
                </a:cubicBezTo>
                <a:cubicBezTo>
                  <a:pt x="9241350" y="4949155"/>
                  <a:pt x="9262017" y="4932775"/>
                  <a:pt x="9268448" y="4917173"/>
                </a:cubicBezTo>
                <a:cubicBezTo>
                  <a:pt x="9299220" y="4844235"/>
                  <a:pt x="9374540" y="4812644"/>
                  <a:pt x="9442512" y="4773251"/>
                </a:cubicBezTo>
                <a:cubicBezTo>
                  <a:pt x="9502220" y="4738536"/>
                  <a:pt x="9565600" y="4702263"/>
                  <a:pt x="9590400" y="4643756"/>
                </a:cubicBezTo>
                <a:cubicBezTo>
                  <a:pt x="9623008" y="4565749"/>
                  <a:pt x="9530236" y="4629716"/>
                  <a:pt x="9513242" y="4600073"/>
                </a:cubicBezTo>
                <a:cubicBezTo>
                  <a:pt x="9548605" y="4559509"/>
                  <a:pt x="9603261" y="4522454"/>
                  <a:pt x="9617498" y="4476430"/>
                </a:cubicBezTo>
                <a:cubicBezTo>
                  <a:pt x="9669394" y="4310276"/>
                  <a:pt x="9781460" y="4189364"/>
                  <a:pt x="9949094" y="4095364"/>
                </a:cubicBezTo>
                <a:cubicBezTo>
                  <a:pt x="9997318" y="4068452"/>
                  <a:pt x="10029007" y="4019306"/>
                  <a:pt x="10094686" y="4011507"/>
                </a:cubicBezTo>
                <a:cubicBezTo>
                  <a:pt x="10240735" y="3994345"/>
                  <a:pt x="10194808" y="3860171"/>
                  <a:pt x="10271967" y="3800497"/>
                </a:cubicBezTo>
                <a:cubicBezTo>
                  <a:pt x="10286662" y="3789184"/>
                  <a:pt x="10299980" y="3766953"/>
                  <a:pt x="10297226" y="3751742"/>
                </a:cubicBezTo>
                <a:cubicBezTo>
                  <a:pt x="10293091" y="3729898"/>
                  <a:pt x="10275639" y="3709227"/>
                  <a:pt x="10260943" y="3689723"/>
                </a:cubicBezTo>
                <a:cubicBezTo>
                  <a:pt x="10245786" y="3670222"/>
                  <a:pt x="10222825" y="3653061"/>
                  <a:pt x="10233847" y="3627319"/>
                </a:cubicBezTo>
                <a:cubicBezTo>
                  <a:pt x="10238437" y="3616788"/>
                  <a:pt x="10235225" y="3580125"/>
                  <a:pt x="10269209" y="3608986"/>
                </a:cubicBezTo>
                <a:cubicBezTo>
                  <a:pt x="10362443" y="3688165"/>
                  <a:pt x="10416637" y="3613279"/>
                  <a:pt x="10496550" y="3577393"/>
                </a:cubicBezTo>
                <a:cubicBezTo>
                  <a:pt x="10432253" y="3540340"/>
                  <a:pt x="10374383" y="3514208"/>
                  <a:pt x="10364738" y="3458823"/>
                </a:cubicBezTo>
                <a:cubicBezTo>
                  <a:pt x="10344991" y="3344542"/>
                  <a:pt x="10260485" y="3292277"/>
                  <a:pt x="10132346" y="3282137"/>
                </a:cubicBezTo>
                <a:cubicBezTo>
                  <a:pt x="10179650" y="3171757"/>
                  <a:pt x="10179650" y="3171757"/>
                  <a:pt x="10026712" y="3156543"/>
                </a:cubicBezTo>
                <a:cubicBezTo>
                  <a:pt x="10085499" y="3086337"/>
                  <a:pt x="10085499" y="3068396"/>
                  <a:pt x="10014312" y="3044213"/>
                </a:cubicBezTo>
                <a:cubicBezTo>
                  <a:pt x="9945880" y="3021201"/>
                  <a:pt x="9870100" y="3013401"/>
                  <a:pt x="9806718" y="2977907"/>
                </a:cubicBezTo>
                <a:cubicBezTo>
                  <a:pt x="9865047" y="2888199"/>
                  <a:pt x="9881580" y="2784060"/>
                  <a:pt x="10001912" y="2740374"/>
                </a:cubicBezTo>
                <a:cubicBezTo>
                  <a:pt x="10020741" y="2733743"/>
                  <a:pt x="10033600" y="2706830"/>
                  <a:pt x="10021662" y="2691231"/>
                </a:cubicBezTo>
                <a:cubicBezTo>
                  <a:pt x="9978030" y="2634675"/>
                  <a:pt x="10040492" y="2527414"/>
                  <a:pt x="9904546" y="2515322"/>
                </a:cubicBezTo>
                <a:cubicBezTo>
                  <a:pt x="9887552" y="2514152"/>
                  <a:pt x="9871936" y="2502450"/>
                  <a:pt x="9885256" y="2487240"/>
                </a:cubicBezTo>
                <a:cubicBezTo>
                  <a:pt x="9931184" y="2434196"/>
                  <a:pt x="9875611" y="2437706"/>
                  <a:pt x="9842085" y="2431074"/>
                </a:cubicBezTo>
                <a:cubicBezTo>
                  <a:pt x="9801668" y="2422884"/>
                  <a:pt x="9755740" y="2446287"/>
                  <a:pt x="9718078" y="2417424"/>
                </a:cubicBezTo>
                <a:cubicBezTo>
                  <a:pt x="9726806" y="2386999"/>
                  <a:pt x="9759413" y="2387390"/>
                  <a:pt x="9782378" y="2377641"/>
                </a:cubicBezTo>
                <a:cubicBezTo>
                  <a:pt x="9849430" y="2349558"/>
                  <a:pt x="9904086" y="2316013"/>
                  <a:pt x="9907302" y="2243078"/>
                </a:cubicBezTo>
                <a:cubicBezTo>
                  <a:pt x="9909596" y="2184182"/>
                  <a:pt x="9916946" y="2132305"/>
                  <a:pt x="9824171" y="2114365"/>
                </a:cubicBezTo>
                <a:cubicBezTo>
                  <a:pt x="9785593" y="2106953"/>
                  <a:pt x="9796616" y="2064440"/>
                  <a:pt x="9818662" y="2043377"/>
                </a:cubicBezTo>
                <a:cubicBezTo>
                  <a:pt x="9858160" y="2005933"/>
                  <a:pt x="9890766" y="1956008"/>
                  <a:pt x="9958740" y="1952499"/>
                </a:cubicBezTo>
                <a:cubicBezTo>
                  <a:pt x="10000075" y="1950158"/>
                  <a:pt x="10031764" y="1934556"/>
                  <a:pt x="10064374" y="1916615"/>
                </a:cubicBezTo>
                <a:cubicBezTo>
                  <a:pt x="10087795" y="1903743"/>
                  <a:pt x="10115810" y="1892823"/>
                  <a:pt x="10113055" y="1865131"/>
                </a:cubicBezTo>
                <a:cubicBezTo>
                  <a:pt x="10110302" y="1838607"/>
                  <a:pt x="10083203" y="1827686"/>
                  <a:pt x="10055646" y="1822227"/>
                </a:cubicBezTo>
                <a:cubicBezTo>
                  <a:pt x="9963792" y="1804675"/>
                  <a:pt x="9877448" y="1778933"/>
                  <a:pt x="9800748" y="1720036"/>
                </a:cubicBezTo>
                <a:cubicBezTo>
                  <a:pt x="9851726" y="1688834"/>
                  <a:pt x="9900410" y="1666211"/>
                  <a:pt x="9938071" y="1634617"/>
                </a:cubicBezTo>
                <a:cubicBezTo>
                  <a:pt x="10029007" y="1558172"/>
                  <a:pt x="9258802" y="1317517"/>
                  <a:pt x="9220224" y="1231709"/>
                </a:cubicBezTo>
                <a:cubicBezTo>
                  <a:pt x="9208284" y="1205187"/>
                  <a:pt x="9167410" y="1177883"/>
                  <a:pt x="9133419" y="1170083"/>
                </a:cubicBezTo>
                <a:cubicBezTo>
                  <a:pt x="8974052" y="1133420"/>
                  <a:pt x="8835810" y="1051123"/>
                  <a:pt x="8672768" y="1020699"/>
                </a:cubicBezTo>
                <a:cubicBezTo>
                  <a:pt x="8518912" y="991837"/>
                  <a:pt x="8367350" y="953222"/>
                  <a:pt x="8198797" y="915000"/>
                </a:cubicBezTo>
                <a:cubicBezTo>
                  <a:pt x="8302134" y="819048"/>
                  <a:pt x="8485382" y="830361"/>
                  <a:pt x="8528095" y="691898"/>
                </a:cubicBezTo>
                <a:cubicBezTo>
                  <a:pt x="8361379" y="656013"/>
                  <a:pt x="8185937" y="696968"/>
                  <a:pt x="8025190" y="640021"/>
                </a:cubicBezTo>
                <a:cubicBezTo>
                  <a:pt x="8011411" y="634954"/>
                  <a:pt x="7992579" y="640021"/>
                  <a:pt x="7976047" y="641584"/>
                </a:cubicBezTo>
                <a:cubicBezTo>
                  <a:pt x="7644909" y="672005"/>
                  <a:pt x="7315149" y="645484"/>
                  <a:pt x="6988604" y="607260"/>
                </a:cubicBezTo>
                <a:cubicBezTo>
                  <a:pt x="6518305" y="552656"/>
                  <a:pt x="6046170" y="517941"/>
                  <a:pt x="5573116" y="493368"/>
                </a:cubicBezTo>
                <a:cubicBezTo>
                  <a:pt x="5182272" y="473086"/>
                  <a:pt x="4790511" y="464116"/>
                  <a:pt x="4401503" y="425112"/>
                </a:cubicBezTo>
                <a:cubicBezTo>
                  <a:pt x="3985401" y="383379"/>
                  <a:pt x="3569756" y="336184"/>
                  <a:pt x="3154109" y="292499"/>
                </a:cubicBezTo>
                <a:cubicBezTo>
                  <a:pt x="3135280" y="290549"/>
                  <a:pt x="3114499" y="284406"/>
                  <a:pt x="3094406" y="283966"/>
                </a:cubicBezTo>
                <a:close/>
                <a:moveTo>
                  <a:pt x="0" y="0"/>
                </a:moveTo>
                <a:lnTo>
                  <a:pt x="12192000" y="0"/>
                </a:lnTo>
                <a:lnTo>
                  <a:pt x="12192000" y="6858000"/>
                </a:lnTo>
                <a:lnTo>
                  <a:pt x="0" y="6858000"/>
                </a:lnTo>
                <a:close/>
              </a:path>
            </a:pathLst>
          </a:custGeom>
          <a:solidFill>
            <a:schemeClr val="lt2">
              <a:alpha val="4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pic>
        <p:nvPicPr>
          <p:cNvPr descr="A hand holding a puzzle piece&#10;&#10;Description automatically generated" id="347" name="Google Shape;347;p41"/>
          <p:cNvPicPr preferRelativeResize="0"/>
          <p:nvPr/>
        </p:nvPicPr>
        <p:blipFill rotWithShape="1">
          <a:blip r:embed="rId3">
            <a:alphaModFix/>
          </a:blip>
          <a:srcRect b="0" l="0" r="1164" t="0"/>
          <a:stretch/>
        </p:blipFill>
        <p:spPr>
          <a:xfrm>
            <a:off x="3841844" y="1287105"/>
            <a:ext cx="4768755" cy="3935772"/>
          </a:xfrm>
          <a:prstGeom prst="rect">
            <a:avLst/>
          </a:prstGeom>
          <a:noFill/>
          <a:ln>
            <a:noFill/>
          </a:ln>
        </p:spPr>
      </p:pic>
      <p:pic>
        <p:nvPicPr>
          <p:cNvPr id="348" name="Google Shape;348;p41"/>
          <p:cNvPicPr preferRelativeResize="0"/>
          <p:nvPr/>
        </p:nvPicPr>
        <p:blipFill rotWithShape="1">
          <a:blip r:embed="rId4">
            <a:alphaModFix/>
          </a:blip>
          <a:srcRect b="0" l="0" r="0" t="0"/>
          <a:stretch/>
        </p:blipFill>
        <p:spPr>
          <a:xfrm>
            <a:off x="9185734" y="5665773"/>
            <a:ext cx="1536325" cy="54259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BE4D4"/>
        </a:solidFill>
      </p:bgPr>
    </p:bg>
    <p:spTree>
      <p:nvGrpSpPr>
        <p:cNvPr id="99" name="Shape 99"/>
        <p:cNvGrpSpPr/>
        <p:nvPr/>
      </p:nvGrpSpPr>
      <p:grpSpPr>
        <a:xfrm>
          <a:off x="0" y="0"/>
          <a:ext cx="0" cy="0"/>
          <a:chOff x="0" y="0"/>
          <a:chExt cx="0" cy="0"/>
        </a:xfrm>
      </p:grpSpPr>
      <p:sp>
        <p:nvSpPr>
          <p:cNvPr id="100" name="Google Shape;100;p15"/>
          <p:cNvSpPr txBox="1"/>
          <p:nvPr>
            <p:ph type="ctrTitle"/>
          </p:nvPr>
        </p:nvSpPr>
        <p:spPr>
          <a:xfrm>
            <a:off x="-2023534" y="-595842"/>
            <a:ext cx="1794934"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t/>
            </a:r>
            <a:endParaRPr/>
          </a:p>
        </p:txBody>
      </p:sp>
      <p:sp>
        <p:nvSpPr>
          <p:cNvPr id="101" name="Google Shape;101;p15"/>
          <p:cNvSpPr txBox="1"/>
          <p:nvPr>
            <p:ph idx="1" type="subTitle"/>
          </p:nvPr>
        </p:nvSpPr>
        <p:spPr>
          <a:xfrm>
            <a:off x="1867759" y="2192867"/>
            <a:ext cx="9144000" cy="3064933"/>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t/>
            </a:r>
            <a:endParaRPr/>
          </a:p>
          <a:p>
            <a:pPr indent="0" lvl="0" marL="0" rtl="0" algn="ctr">
              <a:lnSpc>
                <a:spcPct val="90000"/>
              </a:lnSpc>
              <a:spcBef>
                <a:spcPts val="1000"/>
              </a:spcBef>
              <a:spcAft>
                <a:spcPts val="0"/>
              </a:spcAft>
              <a:buClr>
                <a:srgbClr val="663300"/>
              </a:buClr>
              <a:buSzPts val="3600"/>
              <a:buNone/>
            </a:pPr>
            <a:r>
              <a:rPr b="1" lang="en-US" sz="3600">
                <a:solidFill>
                  <a:srgbClr val="663300"/>
                </a:solidFill>
              </a:rPr>
              <a:t>Power of Communication in Business</a:t>
            </a:r>
            <a:endParaRPr/>
          </a:p>
          <a:p>
            <a:pPr indent="0" lvl="0" marL="0" rtl="0" algn="ctr">
              <a:lnSpc>
                <a:spcPct val="90000"/>
              </a:lnSpc>
              <a:spcBef>
                <a:spcPts val="1000"/>
              </a:spcBef>
              <a:spcAft>
                <a:spcPts val="0"/>
              </a:spcAft>
              <a:buClr>
                <a:srgbClr val="FF9900"/>
              </a:buClr>
              <a:buSzPts val="2400"/>
              <a:buNone/>
            </a:pPr>
            <a:r>
              <a:rPr b="1" lang="en-US">
                <a:solidFill>
                  <a:srgbClr val="FF9900"/>
                </a:solidFill>
              </a:rPr>
              <a:t>Learn to say the same thing in a different way</a:t>
            </a:r>
            <a:endParaRPr/>
          </a:p>
          <a:p>
            <a:pPr indent="0" lvl="0" marL="0" rtl="0" algn="ctr">
              <a:lnSpc>
                <a:spcPct val="90000"/>
              </a:lnSpc>
              <a:spcBef>
                <a:spcPts val="1000"/>
              </a:spcBef>
              <a:spcAft>
                <a:spcPts val="0"/>
              </a:spcAft>
              <a:buClr>
                <a:schemeClr val="dk1"/>
              </a:buClr>
              <a:buSzPts val="2400"/>
              <a:buNone/>
            </a:pPr>
            <a:r>
              <a:t/>
            </a:r>
            <a:endParaRPr b="1">
              <a:solidFill>
                <a:srgbClr val="FF9900"/>
              </a:solidFill>
            </a:endParaRPr>
          </a:p>
          <a:p>
            <a:pPr indent="0" lvl="0" marL="0" rtl="0" algn="ctr">
              <a:lnSpc>
                <a:spcPct val="90000"/>
              </a:lnSpc>
              <a:spcBef>
                <a:spcPts val="1000"/>
              </a:spcBef>
              <a:spcAft>
                <a:spcPts val="0"/>
              </a:spcAft>
              <a:buClr>
                <a:srgbClr val="7F6000"/>
              </a:buClr>
              <a:buSzPts val="2400"/>
              <a:buNone/>
            </a:pPr>
            <a:r>
              <a:rPr b="1" i="1" lang="en-US">
                <a:solidFill>
                  <a:srgbClr val="7F6000"/>
                </a:solidFill>
              </a:rPr>
              <a:t>Convinced against your will you’re of the same opinion still</a:t>
            </a:r>
            <a:endParaRPr/>
          </a:p>
        </p:txBody>
      </p:sp>
      <p:pic>
        <p:nvPicPr>
          <p:cNvPr id="102" name="Google Shape;102;p15"/>
          <p:cNvPicPr preferRelativeResize="0"/>
          <p:nvPr/>
        </p:nvPicPr>
        <p:blipFill rotWithShape="1">
          <a:blip r:embed="rId3">
            <a:alphaModFix/>
          </a:blip>
          <a:srcRect b="0" l="0" r="0" t="0"/>
          <a:stretch/>
        </p:blipFill>
        <p:spPr>
          <a:xfrm>
            <a:off x="5178047" y="4911303"/>
            <a:ext cx="1533525" cy="542925"/>
          </a:xfrm>
          <a:prstGeom prst="rect">
            <a:avLst/>
          </a:prstGeom>
          <a:noFill/>
          <a:ln>
            <a:noFill/>
          </a:ln>
        </p:spPr>
      </p:pic>
      <p:pic>
        <p:nvPicPr>
          <p:cNvPr id="103" name="Google Shape;103;p15"/>
          <p:cNvPicPr preferRelativeResize="0"/>
          <p:nvPr/>
        </p:nvPicPr>
        <p:blipFill rotWithShape="1">
          <a:blip r:embed="rId4">
            <a:alphaModFix/>
          </a:blip>
          <a:srcRect b="0" l="0" r="0" t="0"/>
          <a:stretch/>
        </p:blipFill>
        <p:spPr>
          <a:xfrm>
            <a:off x="1039120" y="1344099"/>
            <a:ext cx="1533525" cy="2695575"/>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sp>
        <p:nvSpPr>
          <p:cNvPr id="353" name="Google Shape;353;p42"/>
          <p:cNvSpPr txBox="1"/>
          <p:nvPr>
            <p:ph type="title"/>
          </p:nvPr>
        </p:nvSpPr>
        <p:spPr>
          <a:xfrm>
            <a:off x="838200" y="365125"/>
            <a:ext cx="10515600" cy="1325563"/>
          </a:xfrm>
          <a:prstGeom prst="rect">
            <a:avLst/>
          </a:prstGeom>
          <a:solidFill>
            <a:schemeClr val="accent6"/>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The Dominant </a:t>
            </a:r>
            <a:r>
              <a:rPr b="1" i="1" lang="en-US"/>
              <a:t>D</a:t>
            </a:r>
            <a:r>
              <a:rPr lang="en-US"/>
              <a:t> Type </a:t>
            </a:r>
            <a:r>
              <a:rPr i="1" lang="en-US" sz="4000"/>
              <a:t>(Dealing with the Task)</a:t>
            </a:r>
            <a:endParaRPr/>
          </a:p>
        </p:txBody>
      </p:sp>
      <p:sp>
        <p:nvSpPr>
          <p:cNvPr id="354" name="Google Shape;354;p42"/>
          <p:cNvSpPr txBox="1"/>
          <p:nvPr>
            <p:ph idx="1" type="body"/>
          </p:nvPr>
        </p:nvSpPr>
        <p:spPr>
          <a:xfrm>
            <a:off x="838200" y="1825625"/>
            <a:ext cx="10515600" cy="4351338"/>
          </a:xfrm>
          <a:prstGeom prst="rect">
            <a:avLst/>
          </a:prstGeom>
          <a:solidFill>
            <a:schemeClr val="accent6">
              <a:alpha val="49803"/>
            </a:schemeClr>
          </a:solidFill>
          <a:ln>
            <a:noFill/>
          </a:ln>
        </p:spPr>
        <p:txBody>
          <a:bodyPr anchorCtr="0" anchor="t" bIns="45700" lIns="91425" spcFirstLastPara="1" rIns="91425" wrap="square" tIns="45700">
            <a:normAutofit lnSpcReduction="10000"/>
          </a:bodyPr>
          <a:lstStyle/>
          <a:p>
            <a:pPr indent="-228600" lvl="0" marL="228600" rtl="0" algn="l">
              <a:lnSpc>
                <a:spcPct val="90000"/>
              </a:lnSpc>
              <a:spcBef>
                <a:spcPts val="0"/>
              </a:spcBef>
              <a:spcAft>
                <a:spcPts val="0"/>
              </a:spcAft>
              <a:buClr>
                <a:schemeClr val="dk1"/>
              </a:buClr>
              <a:buSzPts val="2800"/>
              <a:buChar char="•"/>
            </a:pPr>
            <a:r>
              <a:rPr lang="en-US"/>
              <a:t> </a:t>
            </a:r>
            <a:r>
              <a:rPr lang="en-US" sz="3200"/>
              <a:t>D to D</a:t>
            </a:r>
            <a:endParaRPr/>
          </a:p>
          <a:p>
            <a:pPr indent="-228600" lvl="1" marL="685800" rtl="0" algn="l">
              <a:lnSpc>
                <a:spcPct val="90000"/>
              </a:lnSpc>
              <a:spcBef>
                <a:spcPts val="500"/>
              </a:spcBef>
              <a:spcAft>
                <a:spcPts val="0"/>
              </a:spcAft>
              <a:buClr>
                <a:schemeClr val="dk1"/>
              </a:buClr>
              <a:buSzPts val="2400"/>
              <a:buChar char="•"/>
            </a:pPr>
            <a:r>
              <a:rPr b="1" i="1" lang="en-US"/>
              <a:t>Struggles </a:t>
            </a:r>
            <a:r>
              <a:rPr lang="en-US"/>
              <a:t>– Power Struggles. Neither of you wants to back down or compromise.</a:t>
            </a:r>
            <a:endParaRPr/>
          </a:p>
          <a:p>
            <a:pPr indent="-228600" lvl="1" marL="685800" rtl="0" algn="l">
              <a:lnSpc>
                <a:spcPct val="90000"/>
              </a:lnSpc>
              <a:spcBef>
                <a:spcPts val="500"/>
              </a:spcBef>
              <a:spcAft>
                <a:spcPts val="0"/>
              </a:spcAft>
              <a:buClr>
                <a:schemeClr val="dk1"/>
              </a:buClr>
              <a:buSzPts val="2400"/>
              <a:buChar char="•"/>
            </a:pPr>
            <a:r>
              <a:rPr b="1" i="1" lang="en-US"/>
              <a:t>Strategies</a:t>
            </a:r>
            <a:r>
              <a:rPr lang="en-US"/>
              <a:t> – Don’t force issues. Allow person to have choice and control. Don’t argue or give ultimatums. </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3200"/>
              <a:buChar char="•"/>
            </a:pPr>
            <a:r>
              <a:rPr lang="en-US" sz="3200"/>
              <a:t>D to C </a:t>
            </a:r>
            <a:endParaRPr/>
          </a:p>
          <a:p>
            <a:pPr indent="-228600" lvl="1" marL="685800" rtl="0" algn="l">
              <a:lnSpc>
                <a:spcPct val="90000"/>
              </a:lnSpc>
              <a:spcBef>
                <a:spcPts val="500"/>
              </a:spcBef>
              <a:spcAft>
                <a:spcPts val="0"/>
              </a:spcAft>
              <a:buClr>
                <a:schemeClr val="dk1"/>
              </a:buClr>
              <a:buSzPts val="2400"/>
              <a:buChar char="•"/>
            </a:pPr>
            <a:r>
              <a:rPr b="1" i="1" lang="en-US"/>
              <a:t>Struggles</a:t>
            </a:r>
            <a:r>
              <a:rPr lang="en-US"/>
              <a:t> – Your focus is getting things done NOW, and their focus is getting things done RIGHT. Your desire to control may discourage a cautious person.</a:t>
            </a:r>
            <a:endParaRPr/>
          </a:p>
          <a:p>
            <a:pPr indent="-228600" lvl="1" marL="685800" rtl="0" algn="l">
              <a:lnSpc>
                <a:spcPct val="90000"/>
              </a:lnSpc>
              <a:spcBef>
                <a:spcPts val="500"/>
              </a:spcBef>
              <a:spcAft>
                <a:spcPts val="0"/>
              </a:spcAft>
              <a:buClr>
                <a:schemeClr val="dk1"/>
              </a:buClr>
              <a:buSzPts val="2400"/>
              <a:buChar char="•"/>
            </a:pPr>
            <a:r>
              <a:rPr b="1" i="1" lang="en-US"/>
              <a:t>Strategies</a:t>
            </a:r>
            <a:r>
              <a:rPr lang="en-US"/>
              <a:t> – Don’t rush or push. Don’t criticize. Be patient. Be willing to answer their questions and provide answers.</a:t>
            </a:r>
            <a:endParaRPr/>
          </a:p>
          <a:p>
            <a:pPr indent="-76200" lvl="1" marL="685800" rtl="0" algn="l">
              <a:lnSpc>
                <a:spcPct val="90000"/>
              </a:lnSpc>
              <a:spcBef>
                <a:spcPts val="500"/>
              </a:spcBef>
              <a:spcAft>
                <a:spcPts val="0"/>
              </a:spcAft>
              <a:buClr>
                <a:schemeClr val="dk1"/>
              </a:buClr>
              <a:buSzPts val="2400"/>
              <a:buNone/>
            </a:pPr>
            <a:r>
              <a:t/>
            </a:r>
            <a:endParaRPr/>
          </a:p>
        </p:txBody>
      </p:sp>
      <p:pic>
        <p:nvPicPr>
          <p:cNvPr id="355" name="Google Shape;355;p42"/>
          <p:cNvPicPr preferRelativeResize="0"/>
          <p:nvPr/>
        </p:nvPicPr>
        <p:blipFill rotWithShape="1">
          <a:blip r:embed="rId3">
            <a:alphaModFix/>
          </a:blip>
          <a:srcRect b="0" l="0" r="0" t="0"/>
          <a:stretch/>
        </p:blipFill>
        <p:spPr>
          <a:xfrm>
            <a:off x="9442638" y="5609139"/>
            <a:ext cx="1536325" cy="542591"/>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9" name="Shape 359"/>
        <p:cNvGrpSpPr/>
        <p:nvPr/>
      </p:nvGrpSpPr>
      <p:grpSpPr>
        <a:xfrm>
          <a:off x="0" y="0"/>
          <a:ext cx="0" cy="0"/>
          <a:chOff x="0" y="0"/>
          <a:chExt cx="0" cy="0"/>
        </a:xfrm>
      </p:grpSpPr>
      <p:sp>
        <p:nvSpPr>
          <p:cNvPr id="360" name="Google Shape;360;p43"/>
          <p:cNvSpPr txBox="1"/>
          <p:nvPr>
            <p:ph type="title"/>
          </p:nvPr>
        </p:nvSpPr>
        <p:spPr>
          <a:xfrm>
            <a:off x="838200" y="365125"/>
            <a:ext cx="10515600" cy="1325563"/>
          </a:xfrm>
          <a:prstGeom prst="rect">
            <a:avLst/>
          </a:prstGeom>
          <a:solidFill>
            <a:schemeClr val="accent6"/>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The Dominant </a:t>
            </a:r>
            <a:r>
              <a:rPr b="1" i="1" lang="en-US"/>
              <a:t>D</a:t>
            </a:r>
            <a:r>
              <a:rPr lang="en-US"/>
              <a:t> Type </a:t>
            </a:r>
            <a:r>
              <a:rPr i="1" lang="en-US" sz="3400"/>
              <a:t>(Dealing with the Relationship)</a:t>
            </a:r>
            <a:endParaRPr/>
          </a:p>
        </p:txBody>
      </p:sp>
      <p:sp>
        <p:nvSpPr>
          <p:cNvPr id="361" name="Google Shape;361;p43"/>
          <p:cNvSpPr txBox="1"/>
          <p:nvPr>
            <p:ph idx="1" type="body"/>
          </p:nvPr>
        </p:nvSpPr>
        <p:spPr>
          <a:xfrm>
            <a:off x="838200" y="1825625"/>
            <a:ext cx="10515600" cy="4351338"/>
          </a:xfrm>
          <a:prstGeom prst="rect">
            <a:avLst/>
          </a:prstGeom>
          <a:solidFill>
            <a:schemeClr val="accent6">
              <a:alpha val="49803"/>
            </a:schemeClr>
          </a:solidFill>
          <a:ln>
            <a:noFill/>
          </a:ln>
        </p:spPr>
        <p:txBody>
          <a:bodyPr anchorCtr="0" anchor="t" bIns="45700" lIns="91425" spcFirstLastPara="1" rIns="91425" wrap="square" tIns="45700">
            <a:normAutofit lnSpcReduction="10000"/>
          </a:bodyPr>
          <a:lstStyle/>
          <a:p>
            <a:pPr indent="-228600" lvl="0" marL="228600" rtl="0" algn="l">
              <a:lnSpc>
                <a:spcPct val="90000"/>
              </a:lnSpc>
              <a:spcBef>
                <a:spcPts val="0"/>
              </a:spcBef>
              <a:spcAft>
                <a:spcPts val="0"/>
              </a:spcAft>
              <a:buClr>
                <a:schemeClr val="dk1"/>
              </a:buClr>
              <a:buSzPts val="2800"/>
              <a:buChar char="•"/>
            </a:pPr>
            <a:r>
              <a:rPr lang="en-US"/>
              <a:t> </a:t>
            </a:r>
            <a:r>
              <a:rPr lang="en-US" sz="3200"/>
              <a:t>D to I</a:t>
            </a:r>
            <a:endParaRPr/>
          </a:p>
          <a:p>
            <a:pPr indent="-228600" lvl="1" marL="685800" rtl="0" algn="l">
              <a:lnSpc>
                <a:spcPct val="90000"/>
              </a:lnSpc>
              <a:spcBef>
                <a:spcPts val="500"/>
              </a:spcBef>
              <a:spcAft>
                <a:spcPts val="0"/>
              </a:spcAft>
              <a:buClr>
                <a:schemeClr val="dk1"/>
              </a:buClr>
              <a:buSzPts val="2400"/>
              <a:buChar char="•"/>
            </a:pPr>
            <a:r>
              <a:rPr b="1" i="1" lang="en-US"/>
              <a:t>Struggles </a:t>
            </a:r>
            <a:r>
              <a:rPr lang="en-US"/>
              <a:t>– This person does not share your drive to complete tasks. This person’s focus is on relationships and fun rather than on tasks.</a:t>
            </a:r>
            <a:endParaRPr/>
          </a:p>
          <a:p>
            <a:pPr indent="-228600" lvl="1" marL="685800" rtl="0" algn="l">
              <a:lnSpc>
                <a:spcPct val="90000"/>
              </a:lnSpc>
              <a:spcBef>
                <a:spcPts val="500"/>
              </a:spcBef>
              <a:spcAft>
                <a:spcPts val="0"/>
              </a:spcAft>
              <a:buClr>
                <a:schemeClr val="dk1"/>
              </a:buClr>
              <a:buSzPts val="2400"/>
              <a:buChar char="•"/>
            </a:pPr>
            <a:r>
              <a:rPr b="1" i="1" lang="en-US"/>
              <a:t>Strategies</a:t>
            </a:r>
            <a:r>
              <a:rPr lang="en-US"/>
              <a:t> – Realize this person usually doesn’t focus on one thing, but on many things. Allow them to talk, express themselves. Make things FUN! Be positive and express approval to them.</a:t>
            </a:r>
            <a:endParaRPr/>
          </a:p>
          <a:p>
            <a:pPr indent="-161925" lvl="0" marL="228600" rtl="0" algn="l">
              <a:lnSpc>
                <a:spcPct val="90000"/>
              </a:lnSpc>
              <a:spcBef>
                <a:spcPts val="1000"/>
              </a:spcBef>
              <a:spcAft>
                <a:spcPts val="0"/>
              </a:spcAft>
              <a:buClr>
                <a:schemeClr val="dk1"/>
              </a:buClr>
              <a:buSzPts val="1050"/>
              <a:buNone/>
            </a:pPr>
            <a:r>
              <a:t/>
            </a:r>
            <a:endParaRPr sz="1050"/>
          </a:p>
          <a:p>
            <a:pPr indent="-228600" lvl="0" marL="228600" rtl="0" algn="l">
              <a:lnSpc>
                <a:spcPct val="90000"/>
              </a:lnSpc>
              <a:spcBef>
                <a:spcPts val="1000"/>
              </a:spcBef>
              <a:spcAft>
                <a:spcPts val="0"/>
              </a:spcAft>
              <a:buClr>
                <a:schemeClr val="dk1"/>
              </a:buClr>
              <a:buSzPts val="3200"/>
              <a:buChar char="•"/>
            </a:pPr>
            <a:r>
              <a:rPr lang="en-US" sz="3200"/>
              <a:t>D to S </a:t>
            </a:r>
            <a:endParaRPr/>
          </a:p>
          <a:p>
            <a:pPr indent="-228600" lvl="1" marL="685800" rtl="0" algn="l">
              <a:lnSpc>
                <a:spcPct val="90000"/>
              </a:lnSpc>
              <a:spcBef>
                <a:spcPts val="500"/>
              </a:spcBef>
              <a:spcAft>
                <a:spcPts val="0"/>
              </a:spcAft>
              <a:buClr>
                <a:schemeClr val="dk1"/>
              </a:buClr>
              <a:buSzPts val="2400"/>
              <a:buChar char="•"/>
            </a:pPr>
            <a:r>
              <a:rPr b="1" i="1" lang="en-US"/>
              <a:t>Struggles</a:t>
            </a:r>
            <a:r>
              <a:rPr lang="en-US"/>
              <a:t> – Coming on too strong can be intimidating to them. Never confuse their kindness for weakness.</a:t>
            </a:r>
            <a:endParaRPr/>
          </a:p>
          <a:p>
            <a:pPr indent="-228600" lvl="1" marL="685800" rtl="0" algn="l">
              <a:lnSpc>
                <a:spcPct val="90000"/>
              </a:lnSpc>
              <a:spcBef>
                <a:spcPts val="500"/>
              </a:spcBef>
              <a:spcAft>
                <a:spcPts val="0"/>
              </a:spcAft>
              <a:buClr>
                <a:schemeClr val="dk1"/>
              </a:buClr>
              <a:buSzPts val="2400"/>
              <a:buChar char="•"/>
            </a:pPr>
            <a:r>
              <a:rPr b="1" i="1" lang="en-US"/>
              <a:t>Strategies</a:t>
            </a:r>
            <a:r>
              <a:rPr lang="en-US"/>
              <a:t> – Be patient and willing to spell things out, step-by-step. Calmly communicate. Relax. Express appreciation often.</a:t>
            </a:r>
            <a:endParaRPr/>
          </a:p>
        </p:txBody>
      </p:sp>
      <p:pic>
        <p:nvPicPr>
          <p:cNvPr id="362" name="Google Shape;362;p43"/>
          <p:cNvPicPr preferRelativeResize="0"/>
          <p:nvPr/>
        </p:nvPicPr>
        <p:blipFill rotWithShape="1">
          <a:blip r:embed="rId3">
            <a:alphaModFix/>
          </a:blip>
          <a:srcRect b="0" l="0" r="0" t="0"/>
          <a:stretch/>
        </p:blipFill>
        <p:spPr>
          <a:xfrm>
            <a:off x="9442638" y="5609139"/>
            <a:ext cx="1536325" cy="542591"/>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sp>
        <p:nvSpPr>
          <p:cNvPr id="367" name="Google Shape;367;p44"/>
          <p:cNvSpPr txBox="1"/>
          <p:nvPr>
            <p:ph type="title"/>
          </p:nvPr>
        </p:nvSpPr>
        <p:spPr>
          <a:xfrm>
            <a:off x="838200" y="365125"/>
            <a:ext cx="10515600" cy="1325563"/>
          </a:xfrm>
          <a:prstGeom prst="rect">
            <a:avLst/>
          </a:prstGeom>
          <a:solidFill>
            <a:srgbClr val="FF5050"/>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The Inspiring </a:t>
            </a:r>
            <a:r>
              <a:rPr b="1" i="1" lang="en-US"/>
              <a:t>I</a:t>
            </a:r>
            <a:r>
              <a:rPr lang="en-US"/>
              <a:t> Type (Dealing with the Task)</a:t>
            </a:r>
            <a:endParaRPr i="1" sz="3400"/>
          </a:p>
        </p:txBody>
      </p:sp>
      <p:sp>
        <p:nvSpPr>
          <p:cNvPr id="368" name="Google Shape;368;p44"/>
          <p:cNvSpPr txBox="1"/>
          <p:nvPr>
            <p:ph idx="1" type="body"/>
          </p:nvPr>
        </p:nvSpPr>
        <p:spPr>
          <a:xfrm>
            <a:off x="838200" y="1825625"/>
            <a:ext cx="10515600" cy="4351338"/>
          </a:xfrm>
          <a:prstGeom prst="rect">
            <a:avLst/>
          </a:prstGeom>
          <a:solidFill>
            <a:srgbClr val="FF5050">
              <a:alpha val="49803"/>
            </a:srgbClr>
          </a:solid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 </a:t>
            </a:r>
            <a:r>
              <a:rPr lang="en-US" sz="3200"/>
              <a:t>I to D</a:t>
            </a:r>
            <a:endParaRPr/>
          </a:p>
          <a:p>
            <a:pPr indent="-228600" lvl="1" marL="685800" rtl="0" algn="l">
              <a:lnSpc>
                <a:spcPct val="90000"/>
              </a:lnSpc>
              <a:spcBef>
                <a:spcPts val="500"/>
              </a:spcBef>
              <a:spcAft>
                <a:spcPts val="0"/>
              </a:spcAft>
              <a:buClr>
                <a:schemeClr val="dk1"/>
              </a:buClr>
              <a:buSzPts val="2400"/>
              <a:buChar char="•"/>
            </a:pPr>
            <a:r>
              <a:rPr b="1" i="1" lang="en-US"/>
              <a:t>Struggles </a:t>
            </a:r>
            <a:r>
              <a:rPr lang="en-US"/>
              <a:t>– You may find the other person to be too controlling, while you are too permissive. You are more social; they are more task-driven.</a:t>
            </a:r>
            <a:endParaRPr/>
          </a:p>
          <a:p>
            <a:pPr indent="-228600" lvl="1" marL="685800" rtl="0" algn="l">
              <a:lnSpc>
                <a:spcPct val="90000"/>
              </a:lnSpc>
              <a:spcBef>
                <a:spcPts val="500"/>
              </a:spcBef>
              <a:spcAft>
                <a:spcPts val="0"/>
              </a:spcAft>
              <a:buClr>
                <a:schemeClr val="dk1"/>
              </a:buClr>
              <a:buSzPts val="2400"/>
              <a:buChar char="•"/>
            </a:pPr>
            <a:r>
              <a:rPr b="1" i="1" lang="en-US"/>
              <a:t>Strategies</a:t>
            </a:r>
            <a:r>
              <a:rPr lang="en-US"/>
              <a:t> – Be more direct and get to the point. Don’t be afraid of confrontation; expect it, and do not take it personally. Work first, THEN fun.</a:t>
            </a:r>
            <a:endParaRPr/>
          </a:p>
          <a:p>
            <a:pPr indent="-161925" lvl="1" marL="685800" rtl="0" algn="l">
              <a:lnSpc>
                <a:spcPct val="90000"/>
              </a:lnSpc>
              <a:spcBef>
                <a:spcPts val="500"/>
              </a:spcBef>
              <a:spcAft>
                <a:spcPts val="0"/>
              </a:spcAft>
              <a:buClr>
                <a:schemeClr val="dk1"/>
              </a:buClr>
              <a:buSzPts val="1050"/>
              <a:buNone/>
            </a:pPr>
            <a:r>
              <a:t/>
            </a:r>
            <a:endParaRPr sz="1050"/>
          </a:p>
          <a:p>
            <a:pPr indent="-228600" lvl="0" marL="228600" rtl="0" algn="l">
              <a:lnSpc>
                <a:spcPct val="90000"/>
              </a:lnSpc>
              <a:spcBef>
                <a:spcPts val="1000"/>
              </a:spcBef>
              <a:spcAft>
                <a:spcPts val="0"/>
              </a:spcAft>
              <a:buClr>
                <a:schemeClr val="dk1"/>
              </a:buClr>
              <a:buSzPts val="3200"/>
              <a:buChar char="•"/>
            </a:pPr>
            <a:r>
              <a:rPr lang="en-US" sz="3200"/>
              <a:t>I to C </a:t>
            </a:r>
            <a:endParaRPr/>
          </a:p>
          <a:p>
            <a:pPr indent="-228600" lvl="1" marL="685800" rtl="0" algn="l">
              <a:lnSpc>
                <a:spcPct val="90000"/>
              </a:lnSpc>
              <a:spcBef>
                <a:spcPts val="500"/>
              </a:spcBef>
              <a:spcAft>
                <a:spcPts val="0"/>
              </a:spcAft>
              <a:buClr>
                <a:schemeClr val="dk1"/>
              </a:buClr>
              <a:buSzPts val="2400"/>
              <a:buChar char="•"/>
            </a:pPr>
            <a:r>
              <a:rPr b="1" i="1" lang="en-US"/>
              <a:t>Struggles</a:t>
            </a:r>
            <a:r>
              <a:rPr lang="en-US"/>
              <a:t> – Your differences can lead to misunderstandings. You like to talk, they like time alone. It is easy to miss their indirect way of sharing concerns.</a:t>
            </a:r>
            <a:endParaRPr/>
          </a:p>
          <a:p>
            <a:pPr indent="-228600" lvl="1" marL="685800" rtl="0" algn="l">
              <a:lnSpc>
                <a:spcPct val="90000"/>
              </a:lnSpc>
              <a:spcBef>
                <a:spcPts val="500"/>
              </a:spcBef>
              <a:spcAft>
                <a:spcPts val="0"/>
              </a:spcAft>
              <a:buClr>
                <a:schemeClr val="dk1"/>
              </a:buClr>
              <a:buSzPts val="2400"/>
              <a:buChar char="•"/>
            </a:pPr>
            <a:r>
              <a:rPr b="1" i="1" lang="en-US"/>
              <a:t>Strategies</a:t>
            </a:r>
            <a:r>
              <a:rPr lang="en-US"/>
              <a:t> – Tone down your emotional reactions. Be factual and objective. Don’t rush or push. Be specific; they’ll take you literally. </a:t>
            </a:r>
            <a:endParaRPr/>
          </a:p>
        </p:txBody>
      </p:sp>
      <p:pic>
        <p:nvPicPr>
          <p:cNvPr id="369" name="Google Shape;369;p44"/>
          <p:cNvPicPr preferRelativeResize="0"/>
          <p:nvPr/>
        </p:nvPicPr>
        <p:blipFill rotWithShape="1">
          <a:blip r:embed="rId3">
            <a:alphaModFix/>
          </a:blip>
          <a:srcRect b="0" l="0" r="0" t="0"/>
          <a:stretch/>
        </p:blipFill>
        <p:spPr>
          <a:xfrm>
            <a:off x="9317942" y="5634372"/>
            <a:ext cx="1536325" cy="542591"/>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3" name="Shape 373"/>
        <p:cNvGrpSpPr/>
        <p:nvPr/>
      </p:nvGrpSpPr>
      <p:grpSpPr>
        <a:xfrm>
          <a:off x="0" y="0"/>
          <a:ext cx="0" cy="0"/>
          <a:chOff x="0" y="0"/>
          <a:chExt cx="0" cy="0"/>
        </a:xfrm>
      </p:grpSpPr>
      <p:sp>
        <p:nvSpPr>
          <p:cNvPr id="374" name="Google Shape;374;p45"/>
          <p:cNvSpPr txBox="1"/>
          <p:nvPr>
            <p:ph type="title"/>
          </p:nvPr>
        </p:nvSpPr>
        <p:spPr>
          <a:xfrm>
            <a:off x="838200" y="365125"/>
            <a:ext cx="10515600" cy="1325563"/>
          </a:xfrm>
          <a:prstGeom prst="rect">
            <a:avLst/>
          </a:prstGeom>
          <a:solidFill>
            <a:srgbClr val="FF5050"/>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The Inspiring </a:t>
            </a:r>
            <a:r>
              <a:rPr b="1" i="1" lang="en-US"/>
              <a:t>D</a:t>
            </a:r>
            <a:r>
              <a:rPr lang="en-US"/>
              <a:t> Type </a:t>
            </a:r>
            <a:r>
              <a:rPr i="1" lang="en-US" sz="3400"/>
              <a:t>(Dealing with the Relationship)</a:t>
            </a:r>
            <a:endParaRPr/>
          </a:p>
        </p:txBody>
      </p:sp>
      <p:sp>
        <p:nvSpPr>
          <p:cNvPr id="375" name="Google Shape;375;p45"/>
          <p:cNvSpPr txBox="1"/>
          <p:nvPr>
            <p:ph idx="1" type="body"/>
          </p:nvPr>
        </p:nvSpPr>
        <p:spPr>
          <a:xfrm>
            <a:off x="838200" y="1825625"/>
            <a:ext cx="10515600" cy="4351338"/>
          </a:xfrm>
          <a:prstGeom prst="rect">
            <a:avLst/>
          </a:prstGeom>
          <a:solidFill>
            <a:srgbClr val="FF5050">
              <a:alpha val="49803"/>
            </a:srgbClr>
          </a:solid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 </a:t>
            </a:r>
            <a:r>
              <a:rPr lang="en-US" sz="3200"/>
              <a:t>I to I</a:t>
            </a:r>
            <a:endParaRPr/>
          </a:p>
          <a:p>
            <a:pPr indent="-228600" lvl="1" marL="685800" rtl="0" algn="l">
              <a:lnSpc>
                <a:spcPct val="90000"/>
              </a:lnSpc>
              <a:spcBef>
                <a:spcPts val="500"/>
              </a:spcBef>
              <a:spcAft>
                <a:spcPts val="0"/>
              </a:spcAft>
              <a:buClr>
                <a:schemeClr val="dk1"/>
              </a:buClr>
              <a:buSzPts val="2400"/>
              <a:buChar char="•"/>
            </a:pPr>
            <a:r>
              <a:rPr b="1" i="1" lang="en-US"/>
              <a:t>Struggles </a:t>
            </a:r>
            <a:r>
              <a:rPr lang="en-US"/>
              <a:t>– Both of you live enthusiastically and may compete for attention. Both of you are impulsive which may lead to lack of follow-through.</a:t>
            </a:r>
            <a:endParaRPr/>
          </a:p>
          <a:p>
            <a:pPr indent="-228600" lvl="1" marL="685800" rtl="0" algn="l">
              <a:lnSpc>
                <a:spcPct val="90000"/>
              </a:lnSpc>
              <a:spcBef>
                <a:spcPts val="500"/>
              </a:spcBef>
              <a:spcAft>
                <a:spcPts val="0"/>
              </a:spcAft>
              <a:buClr>
                <a:schemeClr val="dk1"/>
              </a:buClr>
              <a:buSzPts val="2400"/>
              <a:buChar char="•"/>
            </a:pPr>
            <a:r>
              <a:rPr b="1" i="1" lang="en-US"/>
              <a:t>Strategies</a:t>
            </a:r>
            <a:r>
              <a:rPr lang="en-US"/>
              <a:t> – Remember to listen to each other. When working on tasks, keep each other accountable. Give sincere recognition of their ideas and abilities.</a:t>
            </a:r>
            <a:endParaRPr/>
          </a:p>
          <a:p>
            <a:pPr indent="-161925" lvl="0" marL="228600" rtl="0" algn="l">
              <a:lnSpc>
                <a:spcPct val="90000"/>
              </a:lnSpc>
              <a:spcBef>
                <a:spcPts val="1000"/>
              </a:spcBef>
              <a:spcAft>
                <a:spcPts val="0"/>
              </a:spcAft>
              <a:buClr>
                <a:schemeClr val="dk1"/>
              </a:buClr>
              <a:buSzPts val="1050"/>
              <a:buNone/>
            </a:pPr>
            <a:r>
              <a:t/>
            </a:r>
            <a:endParaRPr sz="1050"/>
          </a:p>
          <a:p>
            <a:pPr indent="-228600" lvl="0" marL="228600" rtl="0" algn="l">
              <a:lnSpc>
                <a:spcPct val="90000"/>
              </a:lnSpc>
              <a:spcBef>
                <a:spcPts val="1000"/>
              </a:spcBef>
              <a:spcAft>
                <a:spcPts val="0"/>
              </a:spcAft>
              <a:buClr>
                <a:schemeClr val="dk1"/>
              </a:buClr>
              <a:buSzPts val="3200"/>
              <a:buChar char="•"/>
            </a:pPr>
            <a:r>
              <a:rPr lang="en-US" sz="3200"/>
              <a:t>I to S </a:t>
            </a:r>
            <a:endParaRPr/>
          </a:p>
          <a:p>
            <a:pPr indent="-228600" lvl="1" marL="685800" rtl="0" algn="l">
              <a:lnSpc>
                <a:spcPct val="90000"/>
              </a:lnSpc>
              <a:spcBef>
                <a:spcPts val="500"/>
              </a:spcBef>
              <a:spcAft>
                <a:spcPts val="0"/>
              </a:spcAft>
              <a:buClr>
                <a:schemeClr val="dk1"/>
              </a:buClr>
              <a:buSzPts val="2400"/>
              <a:buChar char="•"/>
            </a:pPr>
            <a:r>
              <a:rPr b="1" i="1" lang="en-US"/>
              <a:t>Struggles</a:t>
            </a:r>
            <a:r>
              <a:rPr lang="en-US"/>
              <a:t> – Most struggles are related to pace. You like FAST, they prefer calm, quiet, and predictable.</a:t>
            </a:r>
            <a:endParaRPr/>
          </a:p>
          <a:p>
            <a:pPr indent="-228600" lvl="1" marL="685800" rtl="0" algn="l">
              <a:lnSpc>
                <a:spcPct val="90000"/>
              </a:lnSpc>
              <a:spcBef>
                <a:spcPts val="500"/>
              </a:spcBef>
              <a:spcAft>
                <a:spcPts val="0"/>
              </a:spcAft>
              <a:buClr>
                <a:schemeClr val="dk1"/>
              </a:buClr>
              <a:buSzPts val="2400"/>
              <a:buChar char="•"/>
            </a:pPr>
            <a:r>
              <a:rPr b="1" i="1" lang="en-US"/>
              <a:t>Strategies</a:t>
            </a:r>
            <a:r>
              <a:rPr lang="en-US"/>
              <a:t> – Slow down your approach. Tone down your enthusiasm. Be sincere with praise. Do not embarrass them in public. </a:t>
            </a:r>
            <a:endParaRPr/>
          </a:p>
        </p:txBody>
      </p:sp>
      <p:pic>
        <p:nvPicPr>
          <p:cNvPr id="376" name="Google Shape;376;p45"/>
          <p:cNvPicPr preferRelativeResize="0"/>
          <p:nvPr/>
        </p:nvPicPr>
        <p:blipFill rotWithShape="1">
          <a:blip r:embed="rId3">
            <a:alphaModFix/>
          </a:blip>
          <a:srcRect b="0" l="0" r="0" t="0"/>
          <a:stretch/>
        </p:blipFill>
        <p:spPr>
          <a:xfrm>
            <a:off x="9566391" y="5696248"/>
            <a:ext cx="1536325" cy="542591"/>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0" name="Shape 380"/>
        <p:cNvGrpSpPr/>
        <p:nvPr/>
      </p:nvGrpSpPr>
      <p:grpSpPr>
        <a:xfrm>
          <a:off x="0" y="0"/>
          <a:ext cx="0" cy="0"/>
          <a:chOff x="0" y="0"/>
          <a:chExt cx="0" cy="0"/>
        </a:xfrm>
      </p:grpSpPr>
      <p:sp>
        <p:nvSpPr>
          <p:cNvPr id="381" name="Google Shape;381;p46"/>
          <p:cNvSpPr txBox="1"/>
          <p:nvPr>
            <p:ph type="title"/>
          </p:nvPr>
        </p:nvSpPr>
        <p:spPr>
          <a:xfrm>
            <a:off x="838200" y="365125"/>
            <a:ext cx="10515600" cy="1325563"/>
          </a:xfrm>
          <a:prstGeom prst="rect">
            <a:avLst/>
          </a:prstGeom>
          <a:solidFill>
            <a:srgbClr val="0070C0"/>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The Supportive </a:t>
            </a:r>
            <a:r>
              <a:rPr b="1" i="1" lang="en-US"/>
              <a:t>S</a:t>
            </a:r>
            <a:r>
              <a:rPr lang="en-US"/>
              <a:t> Type </a:t>
            </a:r>
            <a:r>
              <a:rPr i="1" lang="en-US" sz="4000"/>
              <a:t>(Dealing with the Task)</a:t>
            </a:r>
            <a:endParaRPr/>
          </a:p>
        </p:txBody>
      </p:sp>
      <p:sp>
        <p:nvSpPr>
          <p:cNvPr id="382" name="Google Shape;382;p46"/>
          <p:cNvSpPr txBox="1"/>
          <p:nvPr>
            <p:ph idx="1" type="body"/>
          </p:nvPr>
        </p:nvSpPr>
        <p:spPr>
          <a:xfrm>
            <a:off x="838200" y="1825625"/>
            <a:ext cx="10515600" cy="4351338"/>
          </a:xfrm>
          <a:prstGeom prst="rect">
            <a:avLst/>
          </a:prstGeom>
          <a:solidFill>
            <a:srgbClr val="0070C0">
              <a:alpha val="49803"/>
            </a:srgbClr>
          </a:solidFill>
          <a:ln>
            <a:noFill/>
          </a:ln>
        </p:spPr>
        <p:txBody>
          <a:bodyPr anchorCtr="0" anchor="t" bIns="45700" lIns="91425" spcFirstLastPara="1" rIns="91425" wrap="square" tIns="45700">
            <a:normAutofit lnSpcReduction="10000"/>
          </a:bodyPr>
          <a:lstStyle/>
          <a:p>
            <a:pPr indent="-228600" lvl="0" marL="228600" rtl="0" algn="l">
              <a:lnSpc>
                <a:spcPct val="90000"/>
              </a:lnSpc>
              <a:spcBef>
                <a:spcPts val="0"/>
              </a:spcBef>
              <a:spcAft>
                <a:spcPts val="0"/>
              </a:spcAft>
              <a:buClr>
                <a:schemeClr val="dk1"/>
              </a:buClr>
              <a:buSzPts val="2800"/>
              <a:buChar char="•"/>
            </a:pPr>
            <a:r>
              <a:rPr lang="en-US"/>
              <a:t> </a:t>
            </a:r>
            <a:r>
              <a:rPr lang="en-US" sz="3200"/>
              <a:t>S to D</a:t>
            </a:r>
            <a:endParaRPr/>
          </a:p>
          <a:p>
            <a:pPr indent="-228600" lvl="1" marL="685800" rtl="0" algn="l">
              <a:lnSpc>
                <a:spcPct val="90000"/>
              </a:lnSpc>
              <a:spcBef>
                <a:spcPts val="500"/>
              </a:spcBef>
              <a:spcAft>
                <a:spcPts val="0"/>
              </a:spcAft>
              <a:buClr>
                <a:schemeClr val="dk1"/>
              </a:buClr>
              <a:buSzPts val="2400"/>
              <a:buChar char="•"/>
            </a:pPr>
            <a:r>
              <a:rPr b="1" i="1" lang="en-US"/>
              <a:t>Struggles </a:t>
            </a:r>
            <a:r>
              <a:rPr lang="en-US"/>
              <a:t>– This person can exhaust you by being controlling and expecting instant action. You can become stressed, and they can become impatient.</a:t>
            </a:r>
            <a:endParaRPr/>
          </a:p>
          <a:p>
            <a:pPr indent="-228600" lvl="1" marL="685800" rtl="0" algn="l">
              <a:lnSpc>
                <a:spcPct val="90000"/>
              </a:lnSpc>
              <a:spcBef>
                <a:spcPts val="500"/>
              </a:spcBef>
              <a:spcAft>
                <a:spcPts val="0"/>
              </a:spcAft>
              <a:buClr>
                <a:schemeClr val="dk1"/>
              </a:buClr>
              <a:buSzPts val="2400"/>
              <a:buChar char="•"/>
            </a:pPr>
            <a:r>
              <a:rPr b="1" i="1" lang="en-US"/>
              <a:t>Strategies</a:t>
            </a:r>
            <a:r>
              <a:rPr lang="en-US"/>
              <a:t> – Don’t take it personally when this person takes action without you. Be more firm, direct, decisive and action/results-oriented.  </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3200"/>
              <a:buChar char="•"/>
            </a:pPr>
            <a:r>
              <a:rPr lang="en-US" sz="3200"/>
              <a:t>S to C </a:t>
            </a:r>
            <a:endParaRPr/>
          </a:p>
          <a:p>
            <a:pPr indent="-228600" lvl="1" marL="685800" rtl="0" algn="l">
              <a:lnSpc>
                <a:spcPct val="90000"/>
              </a:lnSpc>
              <a:spcBef>
                <a:spcPts val="500"/>
              </a:spcBef>
              <a:spcAft>
                <a:spcPts val="0"/>
              </a:spcAft>
              <a:buClr>
                <a:schemeClr val="dk1"/>
              </a:buClr>
              <a:buSzPts val="2400"/>
              <a:buChar char="•"/>
            </a:pPr>
            <a:r>
              <a:rPr b="1" i="1" lang="en-US"/>
              <a:t>Struggles</a:t>
            </a:r>
            <a:r>
              <a:rPr lang="en-US"/>
              <a:t> – You tend to be sensitive while they tend to be critical. Your ‘feelings’ nature can clash with their ‘logic’ nature. </a:t>
            </a:r>
            <a:endParaRPr/>
          </a:p>
          <a:p>
            <a:pPr indent="-228600" lvl="1" marL="685800" rtl="0" algn="l">
              <a:lnSpc>
                <a:spcPct val="90000"/>
              </a:lnSpc>
              <a:spcBef>
                <a:spcPts val="500"/>
              </a:spcBef>
              <a:spcAft>
                <a:spcPts val="0"/>
              </a:spcAft>
              <a:buClr>
                <a:schemeClr val="dk1"/>
              </a:buClr>
              <a:buSzPts val="2400"/>
              <a:buChar char="•"/>
            </a:pPr>
            <a:r>
              <a:rPr b="1" i="1" lang="en-US"/>
              <a:t>Strategies</a:t>
            </a:r>
            <a:r>
              <a:rPr lang="en-US"/>
              <a:t> – Don’t take their questioning, critical nature personally. Be willing to give in-depth answers. Don’t’ push them into closeness.</a:t>
            </a:r>
            <a:endParaRPr/>
          </a:p>
          <a:p>
            <a:pPr indent="-76200" lvl="1" marL="685800" rtl="0" algn="l">
              <a:lnSpc>
                <a:spcPct val="90000"/>
              </a:lnSpc>
              <a:spcBef>
                <a:spcPts val="500"/>
              </a:spcBef>
              <a:spcAft>
                <a:spcPts val="0"/>
              </a:spcAft>
              <a:buClr>
                <a:schemeClr val="dk1"/>
              </a:buClr>
              <a:buSzPts val="2400"/>
              <a:buNone/>
            </a:pPr>
            <a:r>
              <a:t/>
            </a:r>
            <a:endParaRPr/>
          </a:p>
        </p:txBody>
      </p:sp>
      <p:pic>
        <p:nvPicPr>
          <p:cNvPr id="383" name="Google Shape;383;p46"/>
          <p:cNvPicPr preferRelativeResize="0"/>
          <p:nvPr/>
        </p:nvPicPr>
        <p:blipFill rotWithShape="1">
          <a:blip r:embed="rId3">
            <a:alphaModFix/>
          </a:blip>
          <a:srcRect b="0" l="0" r="0" t="0"/>
          <a:stretch/>
        </p:blipFill>
        <p:spPr>
          <a:xfrm>
            <a:off x="9442638" y="5609139"/>
            <a:ext cx="1536325" cy="542591"/>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7" name="Shape 387"/>
        <p:cNvGrpSpPr/>
        <p:nvPr/>
      </p:nvGrpSpPr>
      <p:grpSpPr>
        <a:xfrm>
          <a:off x="0" y="0"/>
          <a:ext cx="0" cy="0"/>
          <a:chOff x="0" y="0"/>
          <a:chExt cx="0" cy="0"/>
        </a:xfrm>
      </p:grpSpPr>
      <p:sp>
        <p:nvSpPr>
          <p:cNvPr id="388" name="Google Shape;388;p47"/>
          <p:cNvSpPr txBox="1"/>
          <p:nvPr>
            <p:ph type="title"/>
          </p:nvPr>
        </p:nvSpPr>
        <p:spPr>
          <a:xfrm>
            <a:off x="838200" y="365125"/>
            <a:ext cx="10515600" cy="1325563"/>
          </a:xfrm>
          <a:prstGeom prst="rect">
            <a:avLst/>
          </a:prstGeom>
          <a:solidFill>
            <a:srgbClr val="0070C0"/>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The Supportive </a:t>
            </a:r>
            <a:r>
              <a:rPr b="1" i="1" lang="en-US"/>
              <a:t>S</a:t>
            </a:r>
            <a:r>
              <a:rPr lang="en-US"/>
              <a:t> Type </a:t>
            </a:r>
            <a:r>
              <a:rPr i="1" lang="en-US" sz="3300"/>
              <a:t>(Dealing with the Relationship)</a:t>
            </a:r>
            <a:endParaRPr/>
          </a:p>
        </p:txBody>
      </p:sp>
      <p:sp>
        <p:nvSpPr>
          <p:cNvPr id="389" name="Google Shape;389;p47"/>
          <p:cNvSpPr txBox="1"/>
          <p:nvPr>
            <p:ph idx="1" type="body"/>
          </p:nvPr>
        </p:nvSpPr>
        <p:spPr>
          <a:xfrm>
            <a:off x="838200" y="1825625"/>
            <a:ext cx="10515600" cy="4351338"/>
          </a:xfrm>
          <a:prstGeom prst="rect">
            <a:avLst/>
          </a:prstGeom>
          <a:solidFill>
            <a:srgbClr val="0070C0">
              <a:alpha val="49803"/>
            </a:srgbClr>
          </a:solidFill>
          <a:ln>
            <a:noFill/>
          </a:ln>
        </p:spPr>
        <p:txBody>
          <a:bodyPr anchorCtr="0" anchor="t" bIns="45700" lIns="91425" spcFirstLastPara="1" rIns="91425" wrap="square" tIns="45700">
            <a:normAutofit lnSpcReduction="10000"/>
          </a:bodyPr>
          <a:lstStyle/>
          <a:p>
            <a:pPr indent="-228600" lvl="0" marL="228600" rtl="0" algn="l">
              <a:lnSpc>
                <a:spcPct val="90000"/>
              </a:lnSpc>
              <a:spcBef>
                <a:spcPts val="0"/>
              </a:spcBef>
              <a:spcAft>
                <a:spcPts val="0"/>
              </a:spcAft>
              <a:buClr>
                <a:schemeClr val="dk1"/>
              </a:buClr>
              <a:buSzPts val="2800"/>
              <a:buChar char="•"/>
            </a:pPr>
            <a:r>
              <a:rPr lang="en-US"/>
              <a:t> </a:t>
            </a:r>
            <a:r>
              <a:rPr lang="en-US" sz="3200"/>
              <a:t>S to I</a:t>
            </a:r>
            <a:endParaRPr/>
          </a:p>
          <a:p>
            <a:pPr indent="-228600" lvl="1" marL="685800" rtl="0" algn="l">
              <a:lnSpc>
                <a:spcPct val="90000"/>
              </a:lnSpc>
              <a:spcBef>
                <a:spcPts val="500"/>
              </a:spcBef>
              <a:spcAft>
                <a:spcPts val="0"/>
              </a:spcAft>
              <a:buClr>
                <a:schemeClr val="dk1"/>
              </a:buClr>
              <a:buSzPts val="2400"/>
              <a:buChar char="•"/>
            </a:pPr>
            <a:r>
              <a:rPr b="1" i="1" lang="en-US"/>
              <a:t>Struggles </a:t>
            </a:r>
            <a:r>
              <a:rPr lang="en-US"/>
              <a:t>– Biggest struggle is pace. This person likes excitement and activity, but you prefer slow and calm. Their large social circle may overwhelm you.</a:t>
            </a:r>
            <a:endParaRPr/>
          </a:p>
          <a:p>
            <a:pPr indent="-228600" lvl="1" marL="685800" rtl="0" algn="l">
              <a:lnSpc>
                <a:spcPct val="90000"/>
              </a:lnSpc>
              <a:spcBef>
                <a:spcPts val="500"/>
              </a:spcBef>
              <a:spcAft>
                <a:spcPts val="0"/>
              </a:spcAft>
              <a:buClr>
                <a:schemeClr val="dk1"/>
              </a:buClr>
              <a:buSzPts val="2400"/>
              <a:buChar char="•"/>
            </a:pPr>
            <a:r>
              <a:rPr b="1" i="1" lang="en-US"/>
              <a:t>Strategies</a:t>
            </a:r>
            <a:r>
              <a:rPr lang="en-US"/>
              <a:t> – Be more outgoing and energetic. Set some limits; don’t feel pressured by their energy. Don’t take it personally if they seem to give you fragmented attention.</a:t>
            </a:r>
            <a:endParaRPr/>
          </a:p>
          <a:p>
            <a:pPr indent="-161925" lvl="0" marL="228600" rtl="0" algn="l">
              <a:lnSpc>
                <a:spcPct val="90000"/>
              </a:lnSpc>
              <a:spcBef>
                <a:spcPts val="1000"/>
              </a:spcBef>
              <a:spcAft>
                <a:spcPts val="0"/>
              </a:spcAft>
              <a:buClr>
                <a:schemeClr val="dk1"/>
              </a:buClr>
              <a:buSzPts val="1050"/>
              <a:buNone/>
            </a:pPr>
            <a:r>
              <a:t/>
            </a:r>
            <a:endParaRPr sz="1050"/>
          </a:p>
          <a:p>
            <a:pPr indent="-228600" lvl="0" marL="228600" rtl="0" algn="l">
              <a:lnSpc>
                <a:spcPct val="90000"/>
              </a:lnSpc>
              <a:spcBef>
                <a:spcPts val="1000"/>
              </a:spcBef>
              <a:spcAft>
                <a:spcPts val="0"/>
              </a:spcAft>
              <a:buClr>
                <a:schemeClr val="dk1"/>
              </a:buClr>
              <a:buSzPts val="3200"/>
              <a:buChar char="•"/>
            </a:pPr>
            <a:r>
              <a:rPr lang="en-US" sz="3200"/>
              <a:t>S to S </a:t>
            </a:r>
            <a:endParaRPr/>
          </a:p>
          <a:p>
            <a:pPr indent="-228600" lvl="1" marL="685800" rtl="0" algn="l">
              <a:lnSpc>
                <a:spcPct val="90000"/>
              </a:lnSpc>
              <a:spcBef>
                <a:spcPts val="500"/>
              </a:spcBef>
              <a:spcAft>
                <a:spcPts val="0"/>
              </a:spcAft>
              <a:buClr>
                <a:schemeClr val="dk1"/>
              </a:buClr>
              <a:buSzPts val="2400"/>
              <a:buChar char="•"/>
            </a:pPr>
            <a:r>
              <a:rPr b="1" i="1" lang="en-US"/>
              <a:t>Struggles</a:t>
            </a:r>
            <a:r>
              <a:rPr lang="en-US"/>
              <a:t> – The main struggle is in communication. You both talk indirectly and neither of you likes hard decisions, conflict, or tension.</a:t>
            </a:r>
            <a:endParaRPr/>
          </a:p>
          <a:p>
            <a:pPr indent="-228600" lvl="1" marL="685800" rtl="0" algn="l">
              <a:lnSpc>
                <a:spcPct val="90000"/>
              </a:lnSpc>
              <a:spcBef>
                <a:spcPts val="500"/>
              </a:spcBef>
              <a:spcAft>
                <a:spcPts val="0"/>
              </a:spcAft>
              <a:buClr>
                <a:schemeClr val="dk1"/>
              </a:buClr>
              <a:buSzPts val="2400"/>
              <a:buChar char="•"/>
            </a:pPr>
            <a:r>
              <a:rPr b="1" i="1" lang="en-US"/>
              <a:t>Strategies</a:t>
            </a:r>
            <a:r>
              <a:rPr lang="en-US"/>
              <a:t> – Be willing to take initiative and be more decisive. Realize some conflict and change is healthy. Honestly share your feelings.</a:t>
            </a:r>
            <a:endParaRPr/>
          </a:p>
        </p:txBody>
      </p:sp>
      <p:pic>
        <p:nvPicPr>
          <p:cNvPr id="390" name="Google Shape;390;p47"/>
          <p:cNvPicPr preferRelativeResize="0"/>
          <p:nvPr/>
        </p:nvPicPr>
        <p:blipFill rotWithShape="1">
          <a:blip r:embed="rId3">
            <a:alphaModFix/>
          </a:blip>
          <a:srcRect b="0" l="0" r="0" t="0"/>
          <a:stretch/>
        </p:blipFill>
        <p:spPr>
          <a:xfrm>
            <a:off x="9442638" y="5609139"/>
            <a:ext cx="1536325" cy="542591"/>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4" name="Shape 394"/>
        <p:cNvGrpSpPr/>
        <p:nvPr/>
      </p:nvGrpSpPr>
      <p:grpSpPr>
        <a:xfrm>
          <a:off x="0" y="0"/>
          <a:ext cx="0" cy="0"/>
          <a:chOff x="0" y="0"/>
          <a:chExt cx="0" cy="0"/>
        </a:xfrm>
      </p:grpSpPr>
      <p:sp>
        <p:nvSpPr>
          <p:cNvPr id="395" name="Google Shape;395;p48"/>
          <p:cNvSpPr txBox="1"/>
          <p:nvPr>
            <p:ph type="title"/>
          </p:nvPr>
        </p:nvSpPr>
        <p:spPr>
          <a:xfrm>
            <a:off x="838200" y="365125"/>
            <a:ext cx="10515600" cy="1325563"/>
          </a:xfrm>
          <a:prstGeom prst="rect">
            <a:avLst/>
          </a:prstGeom>
          <a:solidFill>
            <a:srgbClr val="FFCC00"/>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The Cautious </a:t>
            </a:r>
            <a:r>
              <a:rPr b="1" i="1" lang="en-US"/>
              <a:t>C</a:t>
            </a:r>
            <a:r>
              <a:rPr lang="en-US"/>
              <a:t> Type </a:t>
            </a:r>
            <a:r>
              <a:rPr i="1" lang="en-US" sz="4000"/>
              <a:t>(Dealing with the Task)</a:t>
            </a:r>
            <a:endParaRPr/>
          </a:p>
        </p:txBody>
      </p:sp>
      <p:sp>
        <p:nvSpPr>
          <p:cNvPr id="396" name="Google Shape;396;p48"/>
          <p:cNvSpPr txBox="1"/>
          <p:nvPr>
            <p:ph idx="1" type="body"/>
          </p:nvPr>
        </p:nvSpPr>
        <p:spPr>
          <a:xfrm>
            <a:off x="838200" y="1825625"/>
            <a:ext cx="10515600" cy="4351338"/>
          </a:xfrm>
          <a:prstGeom prst="rect">
            <a:avLst/>
          </a:prstGeom>
          <a:solidFill>
            <a:srgbClr val="FFCC00">
              <a:alpha val="49803"/>
            </a:srgbClr>
          </a:solidFill>
          <a:ln>
            <a:noFill/>
          </a:ln>
        </p:spPr>
        <p:txBody>
          <a:bodyPr anchorCtr="0" anchor="t" bIns="45700" lIns="91425" spcFirstLastPara="1" rIns="91425" wrap="square" tIns="45700">
            <a:normAutofit fontScale="92500" lnSpcReduction="10000"/>
          </a:bodyPr>
          <a:lstStyle/>
          <a:p>
            <a:pPr indent="-228600" lvl="0" marL="228600" rtl="0" algn="l">
              <a:lnSpc>
                <a:spcPct val="90000"/>
              </a:lnSpc>
              <a:spcBef>
                <a:spcPts val="0"/>
              </a:spcBef>
              <a:spcAft>
                <a:spcPts val="0"/>
              </a:spcAft>
              <a:buClr>
                <a:schemeClr val="dk1"/>
              </a:buClr>
              <a:buSzPct val="100000"/>
              <a:buChar char="•"/>
            </a:pPr>
            <a:r>
              <a:rPr lang="en-US"/>
              <a:t> </a:t>
            </a:r>
            <a:r>
              <a:rPr lang="en-US" sz="3200"/>
              <a:t>C to D</a:t>
            </a:r>
            <a:endParaRPr/>
          </a:p>
          <a:p>
            <a:pPr indent="-228600" lvl="1" marL="685800" rtl="0" algn="l">
              <a:lnSpc>
                <a:spcPct val="90000"/>
              </a:lnSpc>
              <a:spcBef>
                <a:spcPts val="500"/>
              </a:spcBef>
              <a:spcAft>
                <a:spcPts val="0"/>
              </a:spcAft>
              <a:buClr>
                <a:schemeClr val="dk1"/>
              </a:buClr>
              <a:buSzPct val="100000"/>
              <a:buChar char="•"/>
            </a:pPr>
            <a:r>
              <a:rPr b="1" i="1" lang="en-US"/>
              <a:t>Struggles </a:t>
            </a:r>
            <a:r>
              <a:rPr lang="en-US"/>
              <a:t>– You may have conflict if you take different approaches to a task. You want things done right and they want it done quickly. They think you are over-analyzing, and you think they are too hasty.</a:t>
            </a:r>
            <a:endParaRPr/>
          </a:p>
          <a:p>
            <a:pPr indent="-228600" lvl="1" marL="685800" rtl="0" algn="l">
              <a:lnSpc>
                <a:spcPct val="90000"/>
              </a:lnSpc>
              <a:spcBef>
                <a:spcPts val="500"/>
              </a:spcBef>
              <a:spcAft>
                <a:spcPts val="0"/>
              </a:spcAft>
              <a:buClr>
                <a:schemeClr val="dk1"/>
              </a:buClr>
              <a:buSzPct val="100000"/>
              <a:buChar char="•"/>
            </a:pPr>
            <a:r>
              <a:rPr b="1" i="1" lang="en-US"/>
              <a:t>Strategies</a:t>
            </a:r>
            <a:r>
              <a:rPr lang="en-US"/>
              <a:t> – Accept that this person needs to have some control and ability to take action. Don’t criticize or expect perfection. </a:t>
            </a:r>
            <a:r>
              <a:rPr lang="en-US" sz="2300"/>
              <a:t>Be willing to affirm their accomplishments.</a:t>
            </a:r>
            <a:endParaRPr/>
          </a:p>
          <a:p>
            <a:pPr indent="-152273" lvl="0" marL="228600" rtl="0" algn="l">
              <a:lnSpc>
                <a:spcPct val="90000"/>
              </a:lnSpc>
              <a:spcBef>
                <a:spcPts val="1000"/>
              </a:spcBef>
              <a:spcAft>
                <a:spcPts val="0"/>
              </a:spcAft>
              <a:buClr>
                <a:schemeClr val="dk1"/>
              </a:buClr>
              <a:buSzPct val="100000"/>
              <a:buNone/>
            </a:pPr>
            <a:r>
              <a:t/>
            </a:r>
            <a:endParaRPr sz="1300"/>
          </a:p>
          <a:p>
            <a:pPr indent="-228600" lvl="0" marL="228600" rtl="0" algn="l">
              <a:lnSpc>
                <a:spcPct val="90000"/>
              </a:lnSpc>
              <a:spcBef>
                <a:spcPts val="1000"/>
              </a:spcBef>
              <a:spcAft>
                <a:spcPts val="0"/>
              </a:spcAft>
              <a:buClr>
                <a:schemeClr val="dk1"/>
              </a:buClr>
              <a:buSzPct val="100000"/>
              <a:buChar char="•"/>
            </a:pPr>
            <a:r>
              <a:rPr lang="en-US" sz="3200"/>
              <a:t>C to C </a:t>
            </a:r>
            <a:endParaRPr/>
          </a:p>
          <a:p>
            <a:pPr indent="-228600" lvl="1" marL="685800" rtl="0" algn="l">
              <a:lnSpc>
                <a:spcPct val="90000"/>
              </a:lnSpc>
              <a:spcBef>
                <a:spcPts val="500"/>
              </a:spcBef>
              <a:spcAft>
                <a:spcPts val="0"/>
              </a:spcAft>
              <a:buClr>
                <a:schemeClr val="dk1"/>
              </a:buClr>
              <a:buSzPct val="100000"/>
              <a:buChar char="•"/>
            </a:pPr>
            <a:r>
              <a:rPr b="1" i="1" lang="en-US"/>
              <a:t>Struggles</a:t>
            </a:r>
            <a:r>
              <a:rPr lang="en-US"/>
              <a:t> – Disagreements can arise over who is ‘right’. Both of you can quickly shut down, withdraw, and wage a war of indirect communication.</a:t>
            </a:r>
            <a:endParaRPr/>
          </a:p>
          <a:p>
            <a:pPr indent="-228600" lvl="1" marL="685800" rtl="0" algn="l">
              <a:lnSpc>
                <a:spcPct val="90000"/>
              </a:lnSpc>
              <a:spcBef>
                <a:spcPts val="500"/>
              </a:spcBef>
              <a:spcAft>
                <a:spcPts val="0"/>
              </a:spcAft>
              <a:buClr>
                <a:schemeClr val="dk1"/>
              </a:buClr>
              <a:buSzPct val="100000"/>
              <a:buChar char="•"/>
            </a:pPr>
            <a:r>
              <a:rPr b="1" i="1" lang="en-US"/>
              <a:t>Strategies</a:t>
            </a:r>
            <a:r>
              <a:rPr lang="en-US"/>
              <a:t> – Be open and flexible. Be careful with criticism. Don’t set standards so high that the other person feels they cannot reach them. Be specific with words of encouragement.</a:t>
            </a:r>
            <a:endParaRPr/>
          </a:p>
          <a:p>
            <a:pPr indent="-87630" lvl="1" marL="685800" rtl="0" algn="l">
              <a:lnSpc>
                <a:spcPct val="90000"/>
              </a:lnSpc>
              <a:spcBef>
                <a:spcPts val="500"/>
              </a:spcBef>
              <a:spcAft>
                <a:spcPts val="0"/>
              </a:spcAft>
              <a:buClr>
                <a:schemeClr val="dk1"/>
              </a:buClr>
              <a:buSzPct val="100000"/>
              <a:buNone/>
            </a:pPr>
            <a:r>
              <a:t/>
            </a:r>
            <a:endParaRPr/>
          </a:p>
        </p:txBody>
      </p:sp>
      <p:pic>
        <p:nvPicPr>
          <p:cNvPr id="397" name="Google Shape;397;p48"/>
          <p:cNvPicPr preferRelativeResize="0"/>
          <p:nvPr/>
        </p:nvPicPr>
        <p:blipFill rotWithShape="1">
          <a:blip r:embed="rId3">
            <a:alphaModFix/>
          </a:blip>
          <a:srcRect b="0" l="0" r="0" t="0"/>
          <a:stretch/>
        </p:blipFill>
        <p:spPr>
          <a:xfrm>
            <a:off x="9442638" y="5609139"/>
            <a:ext cx="1536325" cy="542591"/>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1" name="Shape 401"/>
        <p:cNvGrpSpPr/>
        <p:nvPr/>
      </p:nvGrpSpPr>
      <p:grpSpPr>
        <a:xfrm>
          <a:off x="0" y="0"/>
          <a:ext cx="0" cy="0"/>
          <a:chOff x="0" y="0"/>
          <a:chExt cx="0" cy="0"/>
        </a:xfrm>
      </p:grpSpPr>
      <p:sp>
        <p:nvSpPr>
          <p:cNvPr id="402" name="Google Shape;402;p49"/>
          <p:cNvSpPr txBox="1"/>
          <p:nvPr>
            <p:ph type="title"/>
          </p:nvPr>
        </p:nvSpPr>
        <p:spPr>
          <a:xfrm>
            <a:off x="838200" y="365125"/>
            <a:ext cx="10515600" cy="1325563"/>
          </a:xfrm>
          <a:prstGeom prst="rect">
            <a:avLst/>
          </a:prstGeom>
          <a:solidFill>
            <a:srgbClr val="FFCC00"/>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The Cautious </a:t>
            </a:r>
            <a:r>
              <a:rPr b="1" i="1" lang="en-US"/>
              <a:t>C</a:t>
            </a:r>
            <a:r>
              <a:rPr lang="en-US"/>
              <a:t> Type </a:t>
            </a:r>
            <a:r>
              <a:rPr i="1" lang="en-US" sz="3400"/>
              <a:t>(Dealing with the Relationship)</a:t>
            </a:r>
            <a:endParaRPr/>
          </a:p>
        </p:txBody>
      </p:sp>
      <p:sp>
        <p:nvSpPr>
          <p:cNvPr id="403" name="Google Shape;403;p49"/>
          <p:cNvSpPr txBox="1"/>
          <p:nvPr>
            <p:ph idx="1" type="body"/>
          </p:nvPr>
        </p:nvSpPr>
        <p:spPr>
          <a:xfrm>
            <a:off x="838200" y="1825625"/>
            <a:ext cx="10515600" cy="4351338"/>
          </a:xfrm>
          <a:prstGeom prst="rect">
            <a:avLst/>
          </a:prstGeom>
          <a:solidFill>
            <a:srgbClr val="FFCC00">
              <a:alpha val="49803"/>
            </a:srgbClr>
          </a:solidFill>
          <a:ln>
            <a:noFill/>
          </a:ln>
        </p:spPr>
        <p:txBody>
          <a:bodyPr anchorCtr="0" anchor="t" bIns="45700" lIns="91425" spcFirstLastPara="1" rIns="91425" wrap="square" tIns="45700">
            <a:normAutofit fontScale="92500" lnSpcReduction="10000"/>
          </a:bodyPr>
          <a:lstStyle/>
          <a:p>
            <a:pPr indent="-228600" lvl="0" marL="228600" rtl="0" algn="l">
              <a:lnSpc>
                <a:spcPct val="90000"/>
              </a:lnSpc>
              <a:spcBef>
                <a:spcPts val="0"/>
              </a:spcBef>
              <a:spcAft>
                <a:spcPts val="0"/>
              </a:spcAft>
              <a:buClr>
                <a:schemeClr val="dk1"/>
              </a:buClr>
              <a:buSzPct val="100000"/>
              <a:buChar char="•"/>
            </a:pPr>
            <a:r>
              <a:rPr lang="en-US"/>
              <a:t> </a:t>
            </a:r>
            <a:r>
              <a:rPr lang="en-US" sz="3200"/>
              <a:t>C to I</a:t>
            </a:r>
            <a:endParaRPr/>
          </a:p>
          <a:p>
            <a:pPr indent="-228600" lvl="1" marL="685800" rtl="0" algn="l">
              <a:lnSpc>
                <a:spcPct val="90000"/>
              </a:lnSpc>
              <a:spcBef>
                <a:spcPts val="500"/>
              </a:spcBef>
              <a:spcAft>
                <a:spcPts val="0"/>
              </a:spcAft>
              <a:buClr>
                <a:schemeClr val="dk1"/>
              </a:buClr>
              <a:buSzPct val="100000"/>
              <a:buChar char="•"/>
            </a:pPr>
            <a:r>
              <a:rPr b="1" i="1" lang="en-US"/>
              <a:t>Struggles </a:t>
            </a:r>
            <a:r>
              <a:rPr lang="en-US"/>
              <a:t>– You are complete opposites and may have a hard time understanding each other. Your standards may be too high for this person. You may withhold the praise on which this person thrives.</a:t>
            </a:r>
            <a:endParaRPr/>
          </a:p>
          <a:p>
            <a:pPr indent="-228600" lvl="1" marL="685800" rtl="0" algn="l">
              <a:lnSpc>
                <a:spcPct val="90000"/>
              </a:lnSpc>
              <a:spcBef>
                <a:spcPts val="500"/>
              </a:spcBef>
              <a:spcAft>
                <a:spcPts val="0"/>
              </a:spcAft>
              <a:buClr>
                <a:schemeClr val="dk1"/>
              </a:buClr>
              <a:buSzPct val="100000"/>
              <a:buChar char="•"/>
            </a:pPr>
            <a:r>
              <a:rPr b="1" i="1" lang="en-US"/>
              <a:t>Strategies</a:t>
            </a:r>
            <a:r>
              <a:rPr lang="en-US"/>
              <a:t> – Modify your expectations of this person. Realize they will never have your attention to detail. Look for their strengths and be generous with approval and recognition. Don’t push for perfection.</a:t>
            </a:r>
            <a:endParaRPr/>
          </a:p>
          <a:p>
            <a:pPr indent="-166941" lvl="0" marL="228600" rtl="0" algn="l">
              <a:lnSpc>
                <a:spcPct val="90000"/>
              </a:lnSpc>
              <a:spcBef>
                <a:spcPts val="1000"/>
              </a:spcBef>
              <a:spcAft>
                <a:spcPts val="0"/>
              </a:spcAft>
              <a:buClr>
                <a:schemeClr val="dk1"/>
              </a:buClr>
              <a:buSzPct val="100000"/>
              <a:buNone/>
            </a:pPr>
            <a:r>
              <a:t/>
            </a:r>
            <a:endParaRPr sz="1050"/>
          </a:p>
          <a:p>
            <a:pPr indent="-228600" lvl="0" marL="228600" rtl="0" algn="l">
              <a:lnSpc>
                <a:spcPct val="90000"/>
              </a:lnSpc>
              <a:spcBef>
                <a:spcPts val="1000"/>
              </a:spcBef>
              <a:spcAft>
                <a:spcPts val="0"/>
              </a:spcAft>
              <a:buClr>
                <a:schemeClr val="dk1"/>
              </a:buClr>
              <a:buSzPct val="100000"/>
              <a:buChar char="•"/>
            </a:pPr>
            <a:r>
              <a:rPr lang="en-US" sz="3200"/>
              <a:t>C to S </a:t>
            </a:r>
            <a:endParaRPr/>
          </a:p>
          <a:p>
            <a:pPr indent="-228600" lvl="1" marL="685800" rtl="0" algn="l">
              <a:lnSpc>
                <a:spcPct val="90000"/>
              </a:lnSpc>
              <a:spcBef>
                <a:spcPts val="500"/>
              </a:spcBef>
              <a:spcAft>
                <a:spcPts val="0"/>
              </a:spcAft>
              <a:buClr>
                <a:schemeClr val="dk1"/>
              </a:buClr>
              <a:buSzPct val="100000"/>
              <a:buChar char="•"/>
            </a:pPr>
            <a:r>
              <a:rPr b="1" i="1" lang="en-US"/>
              <a:t>Struggles</a:t>
            </a:r>
            <a:r>
              <a:rPr lang="en-US"/>
              <a:t> – You may become frustrated when they do not appear to think things through or share your enthusiasm for details. You may come across impersonal.</a:t>
            </a:r>
            <a:endParaRPr/>
          </a:p>
          <a:p>
            <a:pPr indent="-228600" lvl="1" marL="685800" rtl="0" algn="l">
              <a:lnSpc>
                <a:spcPct val="90000"/>
              </a:lnSpc>
              <a:spcBef>
                <a:spcPts val="500"/>
              </a:spcBef>
              <a:spcAft>
                <a:spcPts val="0"/>
              </a:spcAft>
              <a:buClr>
                <a:schemeClr val="dk1"/>
              </a:buClr>
              <a:buSzPct val="100000"/>
              <a:buChar char="•"/>
            </a:pPr>
            <a:r>
              <a:rPr b="1" i="1" lang="en-US"/>
              <a:t>Strategies</a:t>
            </a:r>
            <a:r>
              <a:rPr lang="en-US"/>
              <a:t> – Be careful not to criticize. Show sincere appreciation for their efforts. Do not set your standards too highly. Be warm and personal.</a:t>
            </a:r>
            <a:endParaRPr/>
          </a:p>
        </p:txBody>
      </p:sp>
      <p:pic>
        <p:nvPicPr>
          <p:cNvPr id="404" name="Google Shape;404;p49"/>
          <p:cNvPicPr preferRelativeResize="0"/>
          <p:nvPr/>
        </p:nvPicPr>
        <p:blipFill rotWithShape="1">
          <a:blip r:embed="rId3">
            <a:alphaModFix/>
          </a:blip>
          <a:srcRect b="0" l="0" r="0" t="0"/>
          <a:stretch/>
        </p:blipFill>
        <p:spPr>
          <a:xfrm>
            <a:off x="9442638" y="5609139"/>
            <a:ext cx="1536325" cy="542591"/>
          </a:xfrm>
          <a:prstGeom prst="rect">
            <a:avLst/>
          </a:prstGeom>
          <a:noFill/>
          <a:ln>
            <a:noFill/>
          </a:ln>
        </p:spPr>
      </p:pic>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08" name="Shape 408"/>
        <p:cNvGrpSpPr/>
        <p:nvPr/>
      </p:nvGrpSpPr>
      <p:grpSpPr>
        <a:xfrm>
          <a:off x="0" y="0"/>
          <a:ext cx="0" cy="0"/>
          <a:chOff x="0" y="0"/>
          <a:chExt cx="0" cy="0"/>
        </a:xfrm>
      </p:grpSpPr>
      <p:sp>
        <p:nvSpPr>
          <p:cNvPr id="409" name="Google Shape;409;p50"/>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410" name="Google Shape;410;p50"/>
          <p:cNvSpPr/>
          <p:nvPr/>
        </p:nvSpPr>
        <p:spPr>
          <a:xfrm>
            <a:off x="0" y="0"/>
            <a:ext cx="12192000" cy="6858000"/>
          </a:xfrm>
          <a:custGeom>
            <a:rect b="b" l="l" r="r" t="t"/>
            <a:pathLst>
              <a:path extrusionOk="0" h="6858000" w="12192000">
                <a:moveTo>
                  <a:pt x="3094406" y="283966"/>
                </a:moveTo>
                <a:cubicBezTo>
                  <a:pt x="3074312" y="283528"/>
                  <a:pt x="3054907" y="288795"/>
                  <a:pt x="3038833" y="309661"/>
                </a:cubicBezTo>
                <a:cubicBezTo>
                  <a:pt x="3124259" y="364657"/>
                  <a:pt x="3233105" y="343983"/>
                  <a:pt x="3348384" y="406000"/>
                </a:cubicBezTo>
                <a:cubicBezTo>
                  <a:pt x="3161001" y="386497"/>
                  <a:pt x="3012653" y="370896"/>
                  <a:pt x="2864309" y="355295"/>
                </a:cubicBezTo>
                <a:cubicBezTo>
                  <a:pt x="2861553" y="366216"/>
                  <a:pt x="2858796" y="377136"/>
                  <a:pt x="2856039" y="388058"/>
                </a:cubicBezTo>
                <a:cubicBezTo>
                  <a:pt x="3045722" y="411070"/>
                  <a:pt x="3221166" y="470356"/>
                  <a:pt x="3405794" y="512089"/>
                </a:cubicBezTo>
                <a:cubicBezTo>
                  <a:pt x="3388799" y="537835"/>
                  <a:pt x="3371808" y="532763"/>
                  <a:pt x="3356651" y="531204"/>
                </a:cubicBezTo>
                <a:cubicBezTo>
                  <a:pt x="3257907" y="521062"/>
                  <a:pt x="3159164" y="510922"/>
                  <a:pt x="3064552" y="483228"/>
                </a:cubicBezTo>
                <a:cubicBezTo>
                  <a:pt x="3043427" y="476987"/>
                  <a:pt x="3017704" y="476987"/>
                  <a:pt x="3005765" y="495708"/>
                </a:cubicBezTo>
                <a:cubicBezTo>
                  <a:pt x="2988771" y="522231"/>
                  <a:pt x="3013113" y="539393"/>
                  <a:pt x="3034700" y="553823"/>
                </a:cubicBezTo>
                <a:cubicBezTo>
                  <a:pt x="3072360" y="578787"/>
                  <a:pt x="3117827" y="571767"/>
                  <a:pt x="3161459" y="576445"/>
                </a:cubicBezTo>
                <a:cubicBezTo>
                  <a:pt x="3277655" y="588537"/>
                  <a:pt x="3333228" y="626370"/>
                  <a:pt x="3358949" y="712961"/>
                </a:cubicBezTo>
                <a:cubicBezTo>
                  <a:pt x="3256987" y="677857"/>
                  <a:pt x="3158703" y="721151"/>
                  <a:pt x="3059960" y="696576"/>
                </a:cubicBezTo>
                <a:cubicBezTo>
                  <a:pt x="3034240" y="690338"/>
                  <a:pt x="2993364" y="699698"/>
                  <a:pt x="3007143" y="729732"/>
                </a:cubicBezTo>
                <a:cubicBezTo>
                  <a:pt x="3020003" y="757814"/>
                  <a:pt x="3062716" y="778096"/>
                  <a:pt x="2986935" y="772635"/>
                </a:cubicBezTo>
                <a:cubicBezTo>
                  <a:pt x="2932740" y="768735"/>
                  <a:pt x="2826647" y="800329"/>
                  <a:pt x="2871197" y="808127"/>
                </a:cubicBezTo>
                <a:cubicBezTo>
                  <a:pt x="2927228" y="817881"/>
                  <a:pt x="2981883" y="831921"/>
                  <a:pt x="3053071" y="847913"/>
                </a:cubicBezTo>
                <a:cubicBezTo>
                  <a:pt x="2974533" y="874043"/>
                  <a:pt x="2918042" y="868584"/>
                  <a:pt x="2858796" y="847913"/>
                </a:cubicBezTo>
                <a:cubicBezTo>
                  <a:pt x="2787150" y="822949"/>
                  <a:pt x="2693916" y="792528"/>
                  <a:pt x="2635588" y="820611"/>
                </a:cubicBezTo>
                <a:cubicBezTo>
                  <a:pt x="2548326" y="862734"/>
                  <a:pt x="2475760" y="836211"/>
                  <a:pt x="2397683" y="829190"/>
                </a:cubicBezTo>
                <a:cubicBezTo>
                  <a:pt x="2238775" y="814759"/>
                  <a:pt x="2081241" y="790576"/>
                  <a:pt x="1921874" y="778877"/>
                </a:cubicBezTo>
                <a:cubicBezTo>
                  <a:pt x="1858036" y="774195"/>
                  <a:pt x="1789143" y="751964"/>
                  <a:pt x="1695450" y="782386"/>
                </a:cubicBezTo>
                <a:cubicBezTo>
                  <a:pt x="2119822" y="938012"/>
                  <a:pt x="2575423" y="928262"/>
                  <a:pt x="2954324" y="1120940"/>
                </a:cubicBezTo>
                <a:cubicBezTo>
                  <a:pt x="2938251" y="1139269"/>
                  <a:pt x="2856502" y="1191535"/>
                  <a:pt x="2890028" y="1195435"/>
                </a:cubicBezTo>
                <a:cubicBezTo>
                  <a:pt x="2984178" y="1206748"/>
                  <a:pt x="3067767" y="1244971"/>
                  <a:pt x="3153652" y="1276563"/>
                </a:cubicBezTo>
                <a:cubicBezTo>
                  <a:pt x="3190855" y="1290216"/>
                  <a:pt x="3235862" y="1308157"/>
                  <a:pt x="3218410" y="1356911"/>
                </a:cubicBezTo>
                <a:cubicBezTo>
                  <a:pt x="3186719" y="1370562"/>
                  <a:pt x="3163296" y="1351451"/>
                  <a:pt x="3137118" y="1349891"/>
                </a:cubicBezTo>
                <a:cubicBezTo>
                  <a:pt x="3110480" y="1348331"/>
                  <a:pt x="3050773" y="1358471"/>
                  <a:pt x="3067309" y="1365102"/>
                </a:cubicBezTo>
                <a:cubicBezTo>
                  <a:pt x="3142629" y="1395136"/>
                  <a:pt x="3007143" y="1467292"/>
                  <a:pt x="3096243" y="1467292"/>
                </a:cubicBezTo>
                <a:cubicBezTo>
                  <a:pt x="3245506" y="1467681"/>
                  <a:pt x="3324961" y="1595613"/>
                  <a:pt x="3468716" y="1599125"/>
                </a:cubicBezTo>
                <a:cubicBezTo>
                  <a:pt x="3491677" y="1599513"/>
                  <a:pt x="3502700" y="1622137"/>
                  <a:pt x="3502241" y="1642029"/>
                </a:cubicBezTo>
                <a:cubicBezTo>
                  <a:pt x="3502241" y="1665822"/>
                  <a:pt x="3481116" y="1670112"/>
                  <a:pt x="3457692" y="1672453"/>
                </a:cubicBezTo>
                <a:cubicBezTo>
                  <a:pt x="3421868" y="1675962"/>
                  <a:pt x="3384667" y="1642029"/>
                  <a:pt x="3337362" y="1688053"/>
                </a:cubicBezTo>
                <a:cubicBezTo>
                  <a:pt x="3422329" y="1714966"/>
                  <a:pt x="3507294" y="1741878"/>
                  <a:pt x="3505915" y="1834318"/>
                </a:cubicBezTo>
                <a:cubicBezTo>
                  <a:pt x="3505457" y="1859279"/>
                  <a:pt x="3540820" y="1868640"/>
                  <a:pt x="3567458" y="1874880"/>
                </a:cubicBezTo>
                <a:cubicBezTo>
                  <a:pt x="3611549" y="1885023"/>
                  <a:pt x="3648750" y="1902965"/>
                  <a:pt x="3672634" y="1937678"/>
                </a:cubicBezTo>
                <a:cubicBezTo>
                  <a:pt x="3672172" y="1944308"/>
                  <a:pt x="3671715" y="1951329"/>
                  <a:pt x="3674470" y="1956789"/>
                </a:cubicBezTo>
                <a:cubicBezTo>
                  <a:pt x="3666664" y="2040646"/>
                  <a:pt x="3602363" y="2038306"/>
                  <a:pt x="3531176" y="2024266"/>
                </a:cubicBezTo>
                <a:cubicBezTo>
                  <a:pt x="3446211" y="2007103"/>
                  <a:pt x="3362164" y="1975900"/>
                  <a:pt x="3272604" y="2005933"/>
                </a:cubicBezTo>
                <a:cubicBezTo>
                  <a:pt x="3398905" y="2046107"/>
                  <a:pt x="3536229" y="2049228"/>
                  <a:pt x="3654720" y="2106564"/>
                </a:cubicBezTo>
                <a:cubicBezTo>
                  <a:pt x="3221166" y="2117095"/>
                  <a:pt x="2838130" y="1936116"/>
                  <a:pt x="2417892" y="1866690"/>
                </a:cubicBezTo>
                <a:cubicBezTo>
                  <a:pt x="2432130" y="1913105"/>
                  <a:pt x="2466114" y="1922465"/>
                  <a:pt x="2496888" y="1929487"/>
                </a:cubicBezTo>
                <a:cubicBezTo>
                  <a:pt x="2652123" y="1964590"/>
                  <a:pt x="2788067" y="2034408"/>
                  <a:pt x="2929526" y="2094862"/>
                </a:cubicBezTo>
                <a:cubicBezTo>
                  <a:pt x="2987851" y="2119825"/>
                  <a:pt x="3030106" y="2144789"/>
                  <a:pt x="3052152" y="2198613"/>
                </a:cubicBezTo>
                <a:cubicBezTo>
                  <a:pt x="3071903" y="2247367"/>
                  <a:pt x="3110021" y="2269990"/>
                  <a:pt x="3180748" y="2255948"/>
                </a:cubicBezTo>
                <a:cubicBezTo>
                  <a:pt x="3238157" y="2244246"/>
                  <a:pt x="3301078" y="2250487"/>
                  <a:pt x="3361244" y="2254777"/>
                </a:cubicBezTo>
                <a:cubicBezTo>
                  <a:pt x="3430596" y="2259459"/>
                  <a:pt x="3508213" y="2314455"/>
                  <a:pt x="3489382" y="2342926"/>
                </a:cubicBezTo>
                <a:cubicBezTo>
                  <a:pt x="3457233" y="2391292"/>
                  <a:pt x="3403498" y="2367110"/>
                  <a:pt x="3355733" y="2361649"/>
                </a:cubicBezTo>
                <a:cubicBezTo>
                  <a:pt x="3301537" y="2355018"/>
                  <a:pt x="3200957" y="2341367"/>
                  <a:pt x="3199121" y="2347216"/>
                </a:cubicBezTo>
                <a:cubicBezTo>
                  <a:pt x="3163754" y="2468518"/>
                  <a:pt x="2914827" y="2362819"/>
                  <a:pt x="2861091" y="2351896"/>
                </a:cubicBezTo>
                <a:cubicBezTo>
                  <a:pt x="2794038" y="2338245"/>
                  <a:pt x="2731116" y="2363208"/>
                  <a:pt x="2667278" y="2369058"/>
                </a:cubicBezTo>
                <a:cubicBezTo>
                  <a:pt x="2610328" y="2374518"/>
                  <a:pt x="2288376" y="2391292"/>
                  <a:pt x="2221781" y="2339805"/>
                </a:cubicBezTo>
                <a:cubicBezTo>
                  <a:pt x="2212595" y="2379978"/>
                  <a:pt x="2231884" y="2396361"/>
                  <a:pt x="2247961" y="2414693"/>
                </a:cubicBezTo>
                <a:cubicBezTo>
                  <a:pt x="2270465" y="2440824"/>
                  <a:pt x="2274138" y="2459157"/>
                  <a:pt x="2231425" y="2479828"/>
                </a:cubicBezTo>
                <a:cubicBezTo>
                  <a:pt x="2109717" y="2539115"/>
                  <a:pt x="2111557" y="2541065"/>
                  <a:pt x="2224996" y="2621414"/>
                </a:cubicBezTo>
                <a:cubicBezTo>
                  <a:pt x="2230509" y="2624923"/>
                  <a:pt x="2228211" y="2636624"/>
                  <a:pt x="2229131" y="2644426"/>
                </a:cubicBezTo>
                <a:cubicBezTo>
                  <a:pt x="2199276" y="2656906"/>
                  <a:pt x="2164373" y="2625703"/>
                  <a:pt x="2129466" y="2659247"/>
                </a:cubicBezTo>
                <a:cubicBezTo>
                  <a:pt x="2281487" y="2806680"/>
                  <a:pt x="2513421" y="2842953"/>
                  <a:pt x="2723312" y="2953726"/>
                </a:cubicBezTo>
                <a:cubicBezTo>
                  <a:pt x="2553377" y="2990389"/>
                  <a:pt x="2451419" y="2862456"/>
                  <a:pt x="2326496" y="2878838"/>
                </a:cubicBezTo>
                <a:cubicBezTo>
                  <a:pt x="2264036" y="2919012"/>
                  <a:pt x="2449582" y="2983367"/>
                  <a:pt x="2272759" y="3002480"/>
                </a:cubicBezTo>
                <a:cubicBezTo>
                  <a:pt x="2349461" y="3037583"/>
                  <a:pt x="2406411" y="3071905"/>
                  <a:pt x="2459226" y="3112471"/>
                </a:cubicBezTo>
                <a:cubicBezTo>
                  <a:pt x="2553377" y="3185016"/>
                  <a:pt x="2571749" y="3232602"/>
                  <a:pt x="2528117" y="3330111"/>
                </a:cubicBezTo>
                <a:cubicBezTo>
                  <a:pt x="2499642" y="3394076"/>
                  <a:pt x="2457848" y="3452973"/>
                  <a:pt x="2494590" y="3529029"/>
                </a:cubicBezTo>
                <a:cubicBezTo>
                  <a:pt x="2520308" y="3581294"/>
                  <a:pt x="2510206" y="3615617"/>
                  <a:pt x="2414677" y="3592215"/>
                </a:cubicBezTo>
                <a:cubicBezTo>
                  <a:pt x="2311799" y="3567251"/>
                  <a:pt x="2273221" y="3614057"/>
                  <a:pt x="2298940" y="3705716"/>
                </a:cubicBezTo>
                <a:cubicBezTo>
                  <a:pt x="2315473" y="3764612"/>
                  <a:pt x="2298020" y="3782553"/>
                  <a:pt x="2227294" y="3775921"/>
                </a:cubicBezTo>
                <a:cubicBezTo>
                  <a:pt x="2149215" y="3768512"/>
                  <a:pt x="2074811" y="3729898"/>
                  <a:pt x="1978366" y="3748620"/>
                </a:cubicBezTo>
                <a:cubicBezTo>
                  <a:pt x="2055522" y="3855492"/>
                  <a:pt x="2220403" y="3825068"/>
                  <a:pt x="2310421" y="3926868"/>
                </a:cubicBezTo>
                <a:cubicBezTo>
                  <a:pt x="2202950" y="3927259"/>
                  <a:pt x="2120739" y="3926868"/>
                  <a:pt x="2041285" y="3904635"/>
                </a:cubicBezTo>
                <a:cubicBezTo>
                  <a:pt x="2008216" y="3895664"/>
                  <a:pt x="1971934" y="3886305"/>
                  <a:pt x="1953565" y="3917116"/>
                </a:cubicBezTo>
                <a:cubicBezTo>
                  <a:pt x="1931978" y="3954170"/>
                  <a:pt x="1976527" y="3968211"/>
                  <a:pt x="2003623" y="3974842"/>
                </a:cubicBezTo>
                <a:cubicBezTo>
                  <a:pt x="2079866" y="3993563"/>
                  <a:pt x="2138192" y="4038028"/>
                  <a:pt x="2201114" y="4072742"/>
                </a:cubicBezTo>
                <a:cubicBezTo>
                  <a:pt x="2339356" y="4148800"/>
                  <a:pt x="2490917" y="4212375"/>
                  <a:pt x="2608032" y="4337967"/>
                </a:cubicBezTo>
                <a:cubicBezTo>
                  <a:pt x="2460606" y="4305983"/>
                  <a:pt x="2350838" y="4231487"/>
                  <a:pt x="2213973" y="4216277"/>
                </a:cubicBezTo>
                <a:cubicBezTo>
                  <a:pt x="2332467" y="4330557"/>
                  <a:pt x="2484945" y="4405834"/>
                  <a:pt x="2629158" y="4488911"/>
                </a:cubicBezTo>
                <a:cubicBezTo>
                  <a:pt x="2670494" y="4512315"/>
                  <a:pt x="2712289" y="4528306"/>
                  <a:pt x="2721471" y="4579399"/>
                </a:cubicBezTo>
                <a:cubicBezTo>
                  <a:pt x="2739385" y="4678470"/>
                  <a:pt x="2793121" y="4760378"/>
                  <a:pt x="2907939" y="4804062"/>
                </a:cubicBezTo>
                <a:cubicBezTo>
                  <a:pt x="2908859" y="4804452"/>
                  <a:pt x="2902428" y="4819274"/>
                  <a:pt x="2898753" y="4829414"/>
                </a:cubicBezTo>
                <a:cubicBezTo>
                  <a:pt x="2828485" y="4832536"/>
                  <a:pt x="2772912" y="4774028"/>
                  <a:pt x="2683352" y="4793141"/>
                </a:cubicBezTo>
                <a:cubicBezTo>
                  <a:pt x="2769239" y="4872708"/>
                  <a:pt x="2840885" y="4944087"/>
                  <a:pt x="2962594" y="4981920"/>
                </a:cubicBezTo>
                <a:cubicBezTo>
                  <a:pt x="3059960" y="5011952"/>
                  <a:pt x="3180289" y="5029503"/>
                  <a:pt x="3251019" y="5127012"/>
                </a:cubicBezTo>
                <a:cubicBezTo>
                  <a:pt x="3168808" y="5146126"/>
                  <a:pt x="3107723" y="5121944"/>
                  <a:pt x="3046180" y="5104781"/>
                </a:cubicBezTo>
                <a:cubicBezTo>
                  <a:pt x="2952030" y="5078258"/>
                  <a:pt x="2858796" y="5048226"/>
                  <a:pt x="2764646" y="5021703"/>
                </a:cubicBezTo>
                <a:cubicBezTo>
                  <a:pt x="2728821" y="5011563"/>
                  <a:pt x="2689782" y="5004540"/>
                  <a:pt x="2666820" y="5052905"/>
                </a:cubicBezTo>
                <a:cubicBezTo>
                  <a:pt x="2786691" y="5063047"/>
                  <a:pt x="2858337" y="5128575"/>
                  <a:pt x="2933657" y="5190198"/>
                </a:cubicBezTo>
                <a:cubicBezTo>
                  <a:pt x="2975911" y="5224912"/>
                  <a:pt x="3010358" y="5271328"/>
                  <a:pt x="3086598" y="5253776"/>
                </a:cubicBezTo>
                <a:cubicBezTo>
                  <a:pt x="3126554" y="5244415"/>
                  <a:pt x="3151814" y="5270547"/>
                  <a:pt x="3147680" y="5302531"/>
                </a:cubicBezTo>
                <a:cubicBezTo>
                  <a:pt x="3132525" y="5415251"/>
                  <a:pt x="3225759" y="5454645"/>
                  <a:pt x="3322204" y="5476487"/>
                </a:cubicBezTo>
                <a:cubicBezTo>
                  <a:pt x="3504998" y="5517440"/>
                  <a:pt x="3657018" y="5613779"/>
                  <a:pt x="3834758" y="5666434"/>
                </a:cubicBezTo>
                <a:cubicBezTo>
                  <a:pt x="4007445" y="5717529"/>
                  <a:pt x="4141095" y="5838830"/>
                  <a:pt x="4314240" y="5902409"/>
                </a:cubicBezTo>
                <a:cubicBezTo>
                  <a:pt x="4439624" y="5948433"/>
                  <a:pt x="4559494" y="6007718"/>
                  <a:pt x="4688552" y="6049453"/>
                </a:cubicBezTo>
                <a:cubicBezTo>
                  <a:pt x="4993968" y="6148131"/>
                  <a:pt x="5305360" y="6227308"/>
                  <a:pt x="5634660" y="6238620"/>
                </a:cubicBezTo>
                <a:cubicBezTo>
                  <a:pt x="5906549" y="6247590"/>
                  <a:pt x="8264931" y="6239010"/>
                  <a:pt x="9222980" y="4955397"/>
                </a:cubicBezTo>
                <a:cubicBezTo>
                  <a:pt x="9241350" y="4949155"/>
                  <a:pt x="9262017" y="4932775"/>
                  <a:pt x="9268448" y="4917173"/>
                </a:cubicBezTo>
                <a:cubicBezTo>
                  <a:pt x="9299220" y="4844235"/>
                  <a:pt x="9374540" y="4812644"/>
                  <a:pt x="9442512" y="4773251"/>
                </a:cubicBezTo>
                <a:cubicBezTo>
                  <a:pt x="9502220" y="4738536"/>
                  <a:pt x="9565600" y="4702263"/>
                  <a:pt x="9590400" y="4643756"/>
                </a:cubicBezTo>
                <a:cubicBezTo>
                  <a:pt x="9623008" y="4565749"/>
                  <a:pt x="9530236" y="4629716"/>
                  <a:pt x="9513242" y="4600073"/>
                </a:cubicBezTo>
                <a:cubicBezTo>
                  <a:pt x="9548605" y="4559509"/>
                  <a:pt x="9603261" y="4522454"/>
                  <a:pt x="9617498" y="4476430"/>
                </a:cubicBezTo>
                <a:cubicBezTo>
                  <a:pt x="9669394" y="4310276"/>
                  <a:pt x="9781460" y="4189364"/>
                  <a:pt x="9949094" y="4095364"/>
                </a:cubicBezTo>
                <a:cubicBezTo>
                  <a:pt x="9997318" y="4068452"/>
                  <a:pt x="10029007" y="4019306"/>
                  <a:pt x="10094686" y="4011507"/>
                </a:cubicBezTo>
                <a:cubicBezTo>
                  <a:pt x="10240735" y="3994345"/>
                  <a:pt x="10194808" y="3860171"/>
                  <a:pt x="10271967" y="3800497"/>
                </a:cubicBezTo>
                <a:cubicBezTo>
                  <a:pt x="10286662" y="3789184"/>
                  <a:pt x="10299980" y="3766953"/>
                  <a:pt x="10297226" y="3751742"/>
                </a:cubicBezTo>
                <a:cubicBezTo>
                  <a:pt x="10293091" y="3729898"/>
                  <a:pt x="10275639" y="3709227"/>
                  <a:pt x="10260943" y="3689723"/>
                </a:cubicBezTo>
                <a:cubicBezTo>
                  <a:pt x="10245786" y="3670222"/>
                  <a:pt x="10222825" y="3653061"/>
                  <a:pt x="10233847" y="3627319"/>
                </a:cubicBezTo>
                <a:cubicBezTo>
                  <a:pt x="10238437" y="3616788"/>
                  <a:pt x="10235225" y="3580125"/>
                  <a:pt x="10269209" y="3608986"/>
                </a:cubicBezTo>
                <a:cubicBezTo>
                  <a:pt x="10362443" y="3688165"/>
                  <a:pt x="10416637" y="3613279"/>
                  <a:pt x="10496550" y="3577393"/>
                </a:cubicBezTo>
                <a:cubicBezTo>
                  <a:pt x="10432253" y="3540340"/>
                  <a:pt x="10374383" y="3514208"/>
                  <a:pt x="10364738" y="3458823"/>
                </a:cubicBezTo>
                <a:cubicBezTo>
                  <a:pt x="10344991" y="3344542"/>
                  <a:pt x="10260485" y="3292277"/>
                  <a:pt x="10132346" y="3282137"/>
                </a:cubicBezTo>
                <a:cubicBezTo>
                  <a:pt x="10179650" y="3171757"/>
                  <a:pt x="10179650" y="3171757"/>
                  <a:pt x="10026712" y="3156543"/>
                </a:cubicBezTo>
                <a:cubicBezTo>
                  <a:pt x="10085499" y="3086337"/>
                  <a:pt x="10085499" y="3068396"/>
                  <a:pt x="10014312" y="3044213"/>
                </a:cubicBezTo>
                <a:cubicBezTo>
                  <a:pt x="9945880" y="3021201"/>
                  <a:pt x="9870100" y="3013401"/>
                  <a:pt x="9806718" y="2977907"/>
                </a:cubicBezTo>
                <a:cubicBezTo>
                  <a:pt x="9865047" y="2888199"/>
                  <a:pt x="9881580" y="2784060"/>
                  <a:pt x="10001912" y="2740374"/>
                </a:cubicBezTo>
                <a:cubicBezTo>
                  <a:pt x="10020741" y="2733743"/>
                  <a:pt x="10033600" y="2706830"/>
                  <a:pt x="10021662" y="2691231"/>
                </a:cubicBezTo>
                <a:cubicBezTo>
                  <a:pt x="9978030" y="2634675"/>
                  <a:pt x="10040492" y="2527414"/>
                  <a:pt x="9904546" y="2515322"/>
                </a:cubicBezTo>
                <a:cubicBezTo>
                  <a:pt x="9887552" y="2514152"/>
                  <a:pt x="9871936" y="2502450"/>
                  <a:pt x="9885256" y="2487240"/>
                </a:cubicBezTo>
                <a:cubicBezTo>
                  <a:pt x="9931184" y="2434196"/>
                  <a:pt x="9875611" y="2437706"/>
                  <a:pt x="9842085" y="2431074"/>
                </a:cubicBezTo>
                <a:cubicBezTo>
                  <a:pt x="9801668" y="2422884"/>
                  <a:pt x="9755740" y="2446287"/>
                  <a:pt x="9718078" y="2417424"/>
                </a:cubicBezTo>
                <a:cubicBezTo>
                  <a:pt x="9726806" y="2386999"/>
                  <a:pt x="9759413" y="2387390"/>
                  <a:pt x="9782378" y="2377641"/>
                </a:cubicBezTo>
                <a:cubicBezTo>
                  <a:pt x="9849430" y="2349558"/>
                  <a:pt x="9904086" y="2316013"/>
                  <a:pt x="9907302" y="2243078"/>
                </a:cubicBezTo>
                <a:cubicBezTo>
                  <a:pt x="9909596" y="2184182"/>
                  <a:pt x="9916946" y="2132305"/>
                  <a:pt x="9824171" y="2114365"/>
                </a:cubicBezTo>
                <a:cubicBezTo>
                  <a:pt x="9785593" y="2106953"/>
                  <a:pt x="9796616" y="2064440"/>
                  <a:pt x="9818662" y="2043377"/>
                </a:cubicBezTo>
                <a:cubicBezTo>
                  <a:pt x="9858160" y="2005933"/>
                  <a:pt x="9890766" y="1956008"/>
                  <a:pt x="9958740" y="1952499"/>
                </a:cubicBezTo>
                <a:cubicBezTo>
                  <a:pt x="10000075" y="1950158"/>
                  <a:pt x="10031764" y="1934556"/>
                  <a:pt x="10064374" y="1916615"/>
                </a:cubicBezTo>
                <a:cubicBezTo>
                  <a:pt x="10087795" y="1903743"/>
                  <a:pt x="10115810" y="1892823"/>
                  <a:pt x="10113055" y="1865131"/>
                </a:cubicBezTo>
                <a:cubicBezTo>
                  <a:pt x="10110302" y="1838607"/>
                  <a:pt x="10083203" y="1827686"/>
                  <a:pt x="10055646" y="1822227"/>
                </a:cubicBezTo>
                <a:cubicBezTo>
                  <a:pt x="9963792" y="1804675"/>
                  <a:pt x="9877448" y="1778933"/>
                  <a:pt x="9800748" y="1720036"/>
                </a:cubicBezTo>
                <a:cubicBezTo>
                  <a:pt x="9851726" y="1688834"/>
                  <a:pt x="9900410" y="1666211"/>
                  <a:pt x="9938071" y="1634617"/>
                </a:cubicBezTo>
                <a:cubicBezTo>
                  <a:pt x="10029007" y="1558172"/>
                  <a:pt x="9258802" y="1317517"/>
                  <a:pt x="9220224" y="1231709"/>
                </a:cubicBezTo>
                <a:cubicBezTo>
                  <a:pt x="9208284" y="1205187"/>
                  <a:pt x="9167410" y="1177883"/>
                  <a:pt x="9133419" y="1170083"/>
                </a:cubicBezTo>
                <a:cubicBezTo>
                  <a:pt x="8974052" y="1133420"/>
                  <a:pt x="8835810" y="1051123"/>
                  <a:pt x="8672768" y="1020699"/>
                </a:cubicBezTo>
                <a:cubicBezTo>
                  <a:pt x="8518912" y="991837"/>
                  <a:pt x="8367350" y="953222"/>
                  <a:pt x="8198797" y="915000"/>
                </a:cubicBezTo>
                <a:cubicBezTo>
                  <a:pt x="8302134" y="819048"/>
                  <a:pt x="8485382" y="830361"/>
                  <a:pt x="8528095" y="691898"/>
                </a:cubicBezTo>
                <a:cubicBezTo>
                  <a:pt x="8361379" y="656013"/>
                  <a:pt x="8185937" y="696968"/>
                  <a:pt x="8025190" y="640021"/>
                </a:cubicBezTo>
                <a:cubicBezTo>
                  <a:pt x="8011411" y="634954"/>
                  <a:pt x="7992579" y="640021"/>
                  <a:pt x="7976047" y="641584"/>
                </a:cubicBezTo>
                <a:cubicBezTo>
                  <a:pt x="7644909" y="672005"/>
                  <a:pt x="7315149" y="645484"/>
                  <a:pt x="6988604" y="607260"/>
                </a:cubicBezTo>
                <a:cubicBezTo>
                  <a:pt x="6518305" y="552656"/>
                  <a:pt x="6046170" y="517941"/>
                  <a:pt x="5573116" y="493368"/>
                </a:cubicBezTo>
                <a:cubicBezTo>
                  <a:pt x="5182272" y="473086"/>
                  <a:pt x="4790511" y="464116"/>
                  <a:pt x="4401503" y="425112"/>
                </a:cubicBezTo>
                <a:cubicBezTo>
                  <a:pt x="3985401" y="383379"/>
                  <a:pt x="3569756" y="336184"/>
                  <a:pt x="3154109" y="292499"/>
                </a:cubicBezTo>
                <a:cubicBezTo>
                  <a:pt x="3135280" y="290549"/>
                  <a:pt x="3114499" y="284406"/>
                  <a:pt x="3094406" y="283966"/>
                </a:cubicBezTo>
                <a:close/>
                <a:moveTo>
                  <a:pt x="0" y="0"/>
                </a:moveTo>
                <a:lnTo>
                  <a:pt x="12192000" y="0"/>
                </a:lnTo>
                <a:lnTo>
                  <a:pt x="12192000" y="6858000"/>
                </a:lnTo>
                <a:lnTo>
                  <a:pt x="0" y="6858000"/>
                </a:lnTo>
                <a:close/>
              </a:path>
            </a:pathLst>
          </a:custGeom>
          <a:solidFill>
            <a:schemeClr val="lt2">
              <a:alpha val="49803"/>
            </a:scheme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Calibri"/>
              <a:ea typeface="Calibri"/>
              <a:cs typeface="Calibri"/>
              <a:sym typeface="Calibri"/>
            </a:endParaRPr>
          </a:p>
        </p:txBody>
      </p:sp>
      <p:pic>
        <p:nvPicPr>
          <p:cNvPr id="411" name="Google Shape;411;p50"/>
          <p:cNvPicPr preferRelativeResize="0"/>
          <p:nvPr/>
        </p:nvPicPr>
        <p:blipFill rotWithShape="1">
          <a:blip r:embed="rId3">
            <a:alphaModFix/>
          </a:blip>
          <a:srcRect b="0" l="0" r="0" t="0"/>
          <a:stretch/>
        </p:blipFill>
        <p:spPr>
          <a:xfrm>
            <a:off x="4067126" y="1496533"/>
            <a:ext cx="4057747" cy="3208846"/>
          </a:xfrm>
          <a:prstGeom prst="rect">
            <a:avLst/>
          </a:prstGeom>
          <a:noFill/>
          <a:ln>
            <a:noFill/>
          </a:ln>
        </p:spPr>
      </p:pic>
      <p:sp>
        <p:nvSpPr>
          <p:cNvPr id="412" name="Google Shape;412;p50"/>
          <p:cNvSpPr txBox="1"/>
          <p:nvPr/>
        </p:nvSpPr>
        <p:spPr>
          <a:xfrm>
            <a:off x="345477" y="5405795"/>
            <a:ext cx="6089189" cy="1477328"/>
          </a:xfrm>
          <a:prstGeom prst="rect">
            <a:avLst/>
          </a:prstGeom>
          <a:noFill/>
          <a:ln>
            <a:noFill/>
          </a:ln>
        </p:spPr>
        <p:txBody>
          <a:bodyPr anchorCtr="0" anchor="t" bIns="45700" lIns="91425" spcFirstLastPara="1" rIns="91425" wrap="square" tIns="45700">
            <a:spAutoFit/>
          </a:bodyPr>
          <a:lstStyle/>
          <a:p>
            <a:pPr indent="0" lvl="0" marL="146952" marR="0" rtl="0" algn="l">
              <a:lnSpc>
                <a:spcPct val="100000"/>
              </a:lnSpc>
              <a:spcBef>
                <a:spcPts val="0"/>
              </a:spcBef>
              <a:spcAft>
                <a:spcPts val="0"/>
              </a:spcAft>
              <a:buClr>
                <a:srgbClr val="231F20"/>
              </a:buClr>
              <a:buSzPts val="1800"/>
              <a:buFont typeface="Georgia"/>
              <a:buNone/>
            </a:pPr>
            <a:r>
              <a:rPr b="1" i="0" lang="en-US" sz="1800" u="none" cap="none" strike="noStrike">
                <a:solidFill>
                  <a:srgbClr val="231F20"/>
                </a:solidFill>
                <a:latin typeface="Georgia"/>
                <a:ea typeface="Georgia"/>
                <a:cs typeface="Georgia"/>
                <a:sym typeface="Georgia"/>
              </a:rPr>
              <a:t>Telephone: W </a:t>
            </a:r>
            <a:r>
              <a:rPr b="0" i="0" lang="en-US" sz="1800" u="none" cap="none" strike="noStrike">
                <a:solidFill>
                  <a:srgbClr val="231F20"/>
                </a:solidFill>
                <a:latin typeface="Georgia"/>
                <a:ea typeface="Georgia"/>
                <a:cs typeface="Georgia"/>
                <a:sym typeface="Georgia"/>
              </a:rPr>
              <a:t>(402) 915-3007  </a:t>
            </a:r>
            <a:r>
              <a:rPr b="1" i="0" lang="en-US" sz="1800" u="none" cap="none" strike="noStrike">
                <a:solidFill>
                  <a:srgbClr val="231F20"/>
                </a:solidFill>
                <a:latin typeface="Georgia"/>
                <a:ea typeface="Georgia"/>
                <a:cs typeface="Georgia"/>
                <a:sym typeface="Georgia"/>
              </a:rPr>
              <a:t>M </a:t>
            </a:r>
            <a:r>
              <a:rPr b="0" i="0" lang="en-US" sz="1800" u="none" cap="none" strike="noStrike">
                <a:solidFill>
                  <a:srgbClr val="231F20"/>
                </a:solidFill>
                <a:latin typeface="Georgia"/>
                <a:ea typeface="Georgia"/>
                <a:cs typeface="Georgia"/>
                <a:sym typeface="Georgia"/>
              </a:rPr>
              <a:t>(308) 325-2832 </a:t>
            </a:r>
            <a:endParaRPr b="0" i="0" sz="1800" u="none" cap="none" strike="noStrike">
              <a:solidFill>
                <a:srgbClr val="000000"/>
              </a:solidFill>
              <a:latin typeface="Calibri"/>
              <a:ea typeface="Calibri"/>
              <a:cs typeface="Calibri"/>
              <a:sym typeface="Calibri"/>
            </a:endParaRPr>
          </a:p>
          <a:p>
            <a:pPr indent="0" lvl="0" marL="151232" marR="0" rtl="0" algn="l">
              <a:lnSpc>
                <a:spcPct val="100000"/>
              </a:lnSpc>
              <a:spcBef>
                <a:spcPts val="40"/>
              </a:spcBef>
              <a:spcAft>
                <a:spcPts val="0"/>
              </a:spcAft>
              <a:buClr>
                <a:srgbClr val="231F20"/>
              </a:buClr>
              <a:buSzPts val="1800"/>
              <a:buFont typeface="Georgia"/>
              <a:buNone/>
            </a:pPr>
            <a:r>
              <a:rPr b="1" i="0" lang="en-US" sz="1800" u="none" cap="none" strike="noStrike">
                <a:solidFill>
                  <a:srgbClr val="231F20"/>
                </a:solidFill>
                <a:latin typeface="Georgia"/>
                <a:ea typeface="Georgia"/>
                <a:cs typeface="Georgia"/>
                <a:sym typeface="Georgia"/>
              </a:rPr>
              <a:t>E-mail: </a:t>
            </a:r>
            <a:r>
              <a:rPr b="0" i="0" lang="en-US" sz="1800" u="none" cap="none" strike="noStrike">
                <a:solidFill>
                  <a:srgbClr val="231F20"/>
                </a:solidFill>
                <a:latin typeface="Georgia"/>
                <a:ea typeface="Georgia"/>
                <a:cs typeface="Georgia"/>
                <a:sym typeface="Georgia"/>
              </a:rPr>
              <a:t>Teri@envisionsuccessinc.com </a:t>
            </a:r>
            <a:endParaRPr b="0" i="0" sz="1800" u="none" cap="none" strike="noStrike">
              <a:solidFill>
                <a:srgbClr val="000000"/>
              </a:solidFill>
              <a:latin typeface="Calibri"/>
              <a:ea typeface="Calibri"/>
              <a:cs typeface="Calibri"/>
              <a:sym typeface="Calibri"/>
            </a:endParaRPr>
          </a:p>
          <a:p>
            <a:pPr indent="0" lvl="0" marL="143142" marR="0" rtl="0" algn="l">
              <a:lnSpc>
                <a:spcPct val="100000"/>
              </a:lnSpc>
              <a:spcBef>
                <a:spcPts val="40"/>
              </a:spcBef>
              <a:spcAft>
                <a:spcPts val="0"/>
              </a:spcAft>
              <a:buClr>
                <a:srgbClr val="231F20"/>
              </a:buClr>
              <a:buSzPts val="1800"/>
              <a:buFont typeface="Georgia"/>
              <a:buNone/>
            </a:pPr>
            <a:r>
              <a:rPr b="1" i="0" lang="en-US" sz="1800" u="none" cap="none" strike="noStrike">
                <a:solidFill>
                  <a:srgbClr val="231F20"/>
                </a:solidFill>
                <a:latin typeface="Georgia"/>
                <a:ea typeface="Georgia"/>
                <a:cs typeface="Georgia"/>
                <a:sym typeface="Georgia"/>
              </a:rPr>
              <a:t>Website: </a:t>
            </a:r>
            <a:r>
              <a:rPr b="0" i="0" lang="en-US" sz="1800" u="none" cap="none" strike="noStrike">
                <a:solidFill>
                  <a:srgbClr val="231F20"/>
                </a:solidFill>
                <a:latin typeface="Georgia"/>
                <a:ea typeface="Georgia"/>
                <a:cs typeface="Georgia"/>
                <a:sym typeface="Georgia"/>
              </a:rPr>
              <a:t>envisionsuccessinc.com</a:t>
            </a:r>
            <a:endParaRPr b="0" i="0" sz="18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Calibri"/>
              <a:buNone/>
            </a:pPr>
            <a:br>
              <a:rPr b="0" i="0" lang="en-US" sz="1800" u="none" cap="none" strike="noStrike">
                <a:solidFill>
                  <a:srgbClr val="000000"/>
                </a:solidFill>
                <a:latin typeface="Calibri"/>
                <a:ea typeface="Calibri"/>
                <a:cs typeface="Calibri"/>
                <a:sym typeface="Calibri"/>
              </a:rPr>
            </a:br>
            <a:endParaRPr b="0" i="0" sz="1800" u="none" cap="none" strike="noStrike">
              <a:solidFill>
                <a:srgbClr val="000000"/>
              </a:solidFill>
              <a:latin typeface="Calibri"/>
              <a:ea typeface="Calibri"/>
              <a:cs typeface="Calibri"/>
              <a:sym typeface="Calibri"/>
            </a:endParaRPr>
          </a:p>
        </p:txBody>
      </p:sp>
      <p:sp>
        <p:nvSpPr>
          <p:cNvPr id="413" name="Google Shape;413;p50"/>
          <p:cNvSpPr txBox="1"/>
          <p:nvPr/>
        </p:nvSpPr>
        <p:spPr>
          <a:xfrm>
            <a:off x="467512" y="4893765"/>
            <a:ext cx="3795104" cy="64633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Calibri"/>
              <a:buNone/>
            </a:pPr>
            <a:r>
              <a:rPr b="1" i="0" lang="en-US" sz="3600" u="none" cap="none" strike="noStrike">
                <a:solidFill>
                  <a:srgbClr val="000000"/>
                </a:solidFill>
                <a:latin typeface="Calibri"/>
                <a:ea typeface="Calibri"/>
                <a:cs typeface="Calibri"/>
                <a:sym typeface="Calibri"/>
              </a:rPr>
              <a:t>Teri</a:t>
            </a:r>
            <a:r>
              <a:rPr b="1" i="0" lang="en-US" sz="1800" u="none" cap="none" strike="noStrike">
                <a:solidFill>
                  <a:srgbClr val="000000"/>
                </a:solidFill>
                <a:latin typeface="Calibri"/>
                <a:ea typeface="Calibri"/>
                <a:cs typeface="Calibri"/>
                <a:sym typeface="Calibri"/>
              </a:rPr>
              <a:t> </a:t>
            </a:r>
            <a:r>
              <a:rPr b="1" i="0" lang="en-US" sz="3600" u="none" cap="none" strike="noStrike">
                <a:solidFill>
                  <a:srgbClr val="000000"/>
                </a:solidFill>
                <a:latin typeface="Calibri"/>
                <a:ea typeface="Calibri"/>
                <a:cs typeface="Calibri"/>
                <a:sym typeface="Calibri"/>
              </a:rPr>
              <a:t>K Whittington</a:t>
            </a:r>
            <a:endParaRPr/>
          </a:p>
        </p:txBody>
      </p:sp>
      <p:sp>
        <p:nvSpPr>
          <p:cNvPr id="414" name="Google Shape;414;p50"/>
          <p:cNvSpPr txBox="1"/>
          <p:nvPr/>
        </p:nvSpPr>
        <p:spPr>
          <a:xfrm>
            <a:off x="325999" y="728980"/>
            <a:ext cx="3795104" cy="10156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6000">
                <a:solidFill>
                  <a:schemeClr val="dk1"/>
                </a:solidFill>
                <a:latin typeface="Calibri"/>
                <a:ea typeface="Calibri"/>
                <a:cs typeface="Calibri"/>
                <a:sym typeface="Calibri"/>
              </a:rPr>
              <a:t>Thank You!</a:t>
            </a:r>
            <a:endParaRPr/>
          </a:p>
        </p:txBody>
      </p:sp>
      <p:pic>
        <p:nvPicPr>
          <p:cNvPr descr="A qr code with a few squares&#10;&#10;Description automatically generated" id="415" name="Google Shape;415;p50"/>
          <p:cNvPicPr preferRelativeResize="0"/>
          <p:nvPr/>
        </p:nvPicPr>
        <p:blipFill rotWithShape="1">
          <a:blip r:embed="rId4">
            <a:alphaModFix/>
          </a:blip>
          <a:srcRect b="0" l="0" r="0" t="0"/>
          <a:stretch/>
        </p:blipFill>
        <p:spPr>
          <a:xfrm>
            <a:off x="8552734" y="182766"/>
            <a:ext cx="3313267" cy="331326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7" name="Shape 107"/>
        <p:cNvGrpSpPr/>
        <p:nvPr/>
      </p:nvGrpSpPr>
      <p:grpSpPr>
        <a:xfrm>
          <a:off x="0" y="0"/>
          <a:ext cx="0" cy="0"/>
          <a:chOff x="0" y="0"/>
          <a:chExt cx="0" cy="0"/>
        </a:xfrm>
      </p:grpSpPr>
      <p:sp>
        <p:nvSpPr>
          <p:cNvPr id="108" name="Google Shape;108;p16"/>
          <p:cNvSpPr txBox="1"/>
          <p:nvPr>
            <p:ph type="title"/>
          </p:nvPr>
        </p:nvSpPr>
        <p:spPr>
          <a:xfrm>
            <a:off x="1778726" y="504463"/>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663300"/>
              </a:buClr>
              <a:buSzPts val="4400"/>
              <a:buFont typeface="Calibri"/>
              <a:buNone/>
            </a:pPr>
            <a:r>
              <a:rPr lang="en-US">
                <a:solidFill>
                  <a:srgbClr val="663300"/>
                </a:solidFill>
              </a:rPr>
              <a:t>Wait, What???</a:t>
            </a:r>
            <a:endParaRPr/>
          </a:p>
        </p:txBody>
      </p:sp>
      <p:sp>
        <p:nvSpPr>
          <p:cNvPr id="109" name="Google Shape;109;p1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5400" lvl="7" marL="3429000" rtl="0" algn="l">
              <a:lnSpc>
                <a:spcPct val="90000"/>
              </a:lnSpc>
              <a:spcBef>
                <a:spcPts val="0"/>
              </a:spcBef>
              <a:spcAft>
                <a:spcPts val="0"/>
              </a:spcAft>
              <a:buClr>
                <a:schemeClr val="dk1"/>
              </a:buClr>
              <a:buSzPts val="3200"/>
              <a:buNone/>
            </a:pPr>
            <a:r>
              <a:t/>
            </a:r>
            <a:endParaRPr sz="3200">
              <a:solidFill>
                <a:srgbClr val="663300"/>
              </a:solidFill>
            </a:endParaRPr>
          </a:p>
          <a:p>
            <a:pPr indent="-228600" lvl="7" marL="3429000" rtl="0" algn="l">
              <a:lnSpc>
                <a:spcPct val="90000"/>
              </a:lnSpc>
              <a:spcBef>
                <a:spcPts val="500"/>
              </a:spcBef>
              <a:spcAft>
                <a:spcPts val="0"/>
              </a:spcAft>
              <a:buClr>
                <a:srgbClr val="663300"/>
              </a:buClr>
              <a:buSzPts val="3200"/>
              <a:buChar char="•"/>
            </a:pPr>
            <a:r>
              <a:rPr lang="en-US" sz="3200">
                <a:solidFill>
                  <a:srgbClr val="663300"/>
                </a:solidFill>
              </a:rPr>
              <a:t>Identify the Correct question to ask:</a:t>
            </a:r>
            <a:endParaRPr/>
          </a:p>
          <a:p>
            <a:pPr indent="-228600" lvl="8" marL="3886200" rtl="0" algn="l">
              <a:lnSpc>
                <a:spcPct val="90000"/>
              </a:lnSpc>
              <a:spcBef>
                <a:spcPts val="500"/>
              </a:spcBef>
              <a:spcAft>
                <a:spcPts val="0"/>
              </a:spcAft>
              <a:buClr>
                <a:srgbClr val="663300"/>
              </a:buClr>
              <a:buSzPts val="3200"/>
              <a:buChar char="•"/>
            </a:pPr>
            <a:r>
              <a:rPr lang="en-US" sz="3200">
                <a:solidFill>
                  <a:srgbClr val="663300"/>
                </a:solidFill>
              </a:rPr>
              <a:t>WHAT</a:t>
            </a:r>
            <a:endParaRPr/>
          </a:p>
          <a:p>
            <a:pPr indent="-228600" lvl="8" marL="3886200" rtl="0" algn="l">
              <a:lnSpc>
                <a:spcPct val="90000"/>
              </a:lnSpc>
              <a:spcBef>
                <a:spcPts val="500"/>
              </a:spcBef>
              <a:spcAft>
                <a:spcPts val="0"/>
              </a:spcAft>
              <a:buClr>
                <a:srgbClr val="663300"/>
              </a:buClr>
              <a:buSzPts val="3200"/>
              <a:buChar char="•"/>
            </a:pPr>
            <a:r>
              <a:rPr lang="en-US" sz="3200">
                <a:solidFill>
                  <a:srgbClr val="663300"/>
                </a:solidFill>
              </a:rPr>
              <a:t>WHO</a:t>
            </a:r>
            <a:endParaRPr/>
          </a:p>
          <a:p>
            <a:pPr indent="-228600" lvl="8" marL="3886200" rtl="0" algn="l">
              <a:lnSpc>
                <a:spcPct val="90000"/>
              </a:lnSpc>
              <a:spcBef>
                <a:spcPts val="500"/>
              </a:spcBef>
              <a:spcAft>
                <a:spcPts val="0"/>
              </a:spcAft>
              <a:buClr>
                <a:srgbClr val="663300"/>
              </a:buClr>
              <a:buSzPts val="3200"/>
              <a:buChar char="•"/>
            </a:pPr>
            <a:r>
              <a:rPr lang="en-US" sz="3200">
                <a:solidFill>
                  <a:srgbClr val="663300"/>
                </a:solidFill>
              </a:rPr>
              <a:t>HOW</a:t>
            </a:r>
            <a:endParaRPr/>
          </a:p>
          <a:p>
            <a:pPr indent="-228600" lvl="8" marL="3886200" rtl="0" algn="l">
              <a:lnSpc>
                <a:spcPct val="90000"/>
              </a:lnSpc>
              <a:spcBef>
                <a:spcPts val="500"/>
              </a:spcBef>
              <a:spcAft>
                <a:spcPts val="0"/>
              </a:spcAft>
              <a:buClr>
                <a:srgbClr val="663300"/>
              </a:buClr>
              <a:buSzPts val="3200"/>
              <a:buChar char="•"/>
            </a:pPr>
            <a:r>
              <a:rPr lang="en-US" sz="3200">
                <a:solidFill>
                  <a:srgbClr val="663300"/>
                </a:solidFill>
              </a:rPr>
              <a:t>WHY</a:t>
            </a:r>
            <a:endParaRPr/>
          </a:p>
        </p:txBody>
      </p:sp>
      <p:pic>
        <p:nvPicPr>
          <p:cNvPr id="110" name="Google Shape;110;p16"/>
          <p:cNvPicPr preferRelativeResize="0"/>
          <p:nvPr/>
        </p:nvPicPr>
        <p:blipFill rotWithShape="1">
          <a:blip r:embed="rId3">
            <a:alphaModFix/>
          </a:blip>
          <a:srcRect b="0" l="0" r="0" t="0"/>
          <a:stretch/>
        </p:blipFill>
        <p:spPr>
          <a:xfrm>
            <a:off x="1404698" y="2180227"/>
            <a:ext cx="1533525" cy="2695575"/>
          </a:xfrm>
          <a:prstGeom prst="rect">
            <a:avLst/>
          </a:prstGeom>
          <a:noFill/>
          <a:ln>
            <a:noFill/>
          </a:ln>
        </p:spPr>
      </p:pic>
      <p:pic>
        <p:nvPicPr>
          <p:cNvPr id="111" name="Google Shape;111;p16"/>
          <p:cNvPicPr preferRelativeResize="0"/>
          <p:nvPr/>
        </p:nvPicPr>
        <p:blipFill rotWithShape="1">
          <a:blip r:embed="rId4">
            <a:alphaModFix/>
          </a:blip>
          <a:srcRect b="0" l="0" r="0" t="0"/>
          <a:stretch/>
        </p:blipFill>
        <p:spPr>
          <a:xfrm>
            <a:off x="5000426" y="5374137"/>
            <a:ext cx="1533525" cy="542925"/>
          </a:xfrm>
          <a:prstGeom prst="rect">
            <a:avLst/>
          </a:prstGeom>
          <a:noFill/>
          <a:ln>
            <a:noFill/>
          </a:ln>
        </p:spPr>
      </p:pic>
      <p:pic>
        <p:nvPicPr>
          <p:cNvPr id="112" name="Google Shape;112;p16"/>
          <p:cNvPicPr preferRelativeResize="0"/>
          <p:nvPr/>
        </p:nvPicPr>
        <p:blipFill rotWithShape="1">
          <a:blip r:embed="rId3">
            <a:alphaModFix/>
          </a:blip>
          <a:srcRect b="0" l="0" r="0" t="0"/>
          <a:stretch/>
        </p:blipFill>
        <p:spPr>
          <a:xfrm>
            <a:off x="1379298" y="2171761"/>
            <a:ext cx="1533525" cy="26955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6" name="Shape 116"/>
        <p:cNvGrpSpPr/>
        <p:nvPr/>
      </p:nvGrpSpPr>
      <p:grpSpPr>
        <a:xfrm>
          <a:off x="0" y="0"/>
          <a:ext cx="0" cy="0"/>
          <a:chOff x="0" y="0"/>
          <a:chExt cx="0" cy="0"/>
        </a:xfrm>
      </p:grpSpPr>
      <p:sp>
        <p:nvSpPr>
          <p:cNvPr id="117" name="Google Shape;117;p17"/>
          <p:cNvSpPr/>
          <p:nvPr/>
        </p:nvSpPr>
        <p:spPr>
          <a:xfrm>
            <a:off x="0" y="0"/>
            <a:ext cx="12191999" cy="68573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8" name="Google Shape;118;p17"/>
          <p:cNvSpPr txBox="1"/>
          <p:nvPr>
            <p:ph type="title"/>
          </p:nvPr>
        </p:nvSpPr>
        <p:spPr>
          <a:xfrm>
            <a:off x="795528" y="386930"/>
            <a:ext cx="10141799" cy="1300554"/>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4800"/>
              <a:buFont typeface="Calibri"/>
              <a:buNone/>
            </a:pPr>
            <a:r>
              <a:rPr lang="en-US" sz="4800"/>
              <a:t>The Benefits</a:t>
            </a:r>
            <a:endParaRPr/>
          </a:p>
        </p:txBody>
      </p:sp>
      <p:sp>
        <p:nvSpPr>
          <p:cNvPr id="119" name="Google Shape;119;p17"/>
          <p:cNvSpPr/>
          <p:nvPr/>
        </p:nvSpPr>
        <p:spPr>
          <a:xfrm rot="10800000">
            <a:off x="-2" y="1998845"/>
            <a:ext cx="11454595" cy="781699"/>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0" name="Google Shape;120;p17"/>
          <p:cNvSpPr/>
          <p:nvPr/>
        </p:nvSpPr>
        <p:spPr>
          <a:xfrm>
            <a:off x="0" y="2203079"/>
            <a:ext cx="11383362" cy="4267991"/>
          </a:xfrm>
          <a:prstGeom prst="rect">
            <a:avLst/>
          </a:prstGeom>
          <a:solidFill>
            <a:schemeClr val="lt1"/>
          </a:solidFill>
          <a:ln>
            <a:noFill/>
          </a:ln>
          <a:effectLst>
            <a:outerShdw blurRad="139700" rotWithShape="0" algn="t" dir="5400000" dist="127000">
              <a:srgbClr val="000000">
                <a:alpha val="1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Head with Gears" id="121" name="Google Shape;121;p17"/>
          <p:cNvPicPr preferRelativeResize="0"/>
          <p:nvPr/>
        </p:nvPicPr>
        <p:blipFill rotWithShape="1">
          <a:blip r:embed="rId3">
            <a:alphaModFix/>
          </a:blip>
          <a:srcRect b="0" l="0" r="0" t="0"/>
          <a:stretch/>
        </p:blipFill>
        <p:spPr>
          <a:xfrm>
            <a:off x="-159337" y="2479952"/>
            <a:ext cx="3714244" cy="3714244"/>
          </a:xfrm>
          <a:prstGeom prst="rect">
            <a:avLst/>
          </a:prstGeom>
          <a:noFill/>
          <a:ln>
            <a:noFill/>
          </a:ln>
        </p:spPr>
      </p:pic>
      <p:sp>
        <p:nvSpPr>
          <p:cNvPr id="122" name="Google Shape;122;p17"/>
          <p:cNvSpPr txBox="1"/>
          <p:nvPr>
            <p:ph idx="1" type="body"/>
          </p:nvPr>
        </p:nvSpPr>
        <p:spPr>
          <a:xfrm>
            <a:off x="3264450" y="2698597"/>
            <a:ext cx="8016469" cy="3170519"/>
          </a:xfrm>
          <a:prstGeom prst="rect">
            <a:avLst/>
          </a:prstGeom>
          <a:noFill/>
          <a:ln>
            <a:noFill/>
          </a:ln>
        </p:spPr>
        <p:txBody>
          <a:bodyPr anchorCtr="0" anchor="ctr"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400"/>
              <a:buChar char="•"/>
            </a:pPr>
            <a:r>
              <a:rPr lang="en-US" sz="2400"/>
              <a:t>Identity how people tend to make decisions</a:t>
            </a:r>
            <a:endParaRPr/>
          </a:p>
          <a:p>
            <a:pPr indent="-228600" lvl="0" marL="228600" rtl="0" algn="l">
              <a:lnSpc>
                <a:spcPct val="90000"/>
              </a:lnSpc>
              <a:spcBef>
                <a:spcPts val="1000"/>
              </a:spcBef>
              <a:spcAft>
                <a:spcPts val="0"/>
              </a:spcAft>
              <a:buClr>
                <a:schemeClr val="dk1"/>
              </a:buClr>
              <a:buSzPts val="2400"/>
              <a:buChar char="•"/>
            </a:pPr>
            <a:r>
              <a:rPr lang="en-US" sz="2400"/>
              <a:t>Enhance ability to communicate more effectively by understanding another’s point of view</a:t>
            </a:r>
            <a:endParaRPr/>
          </a:p>
          <a:p>
            <a:pPr indent="-228600" lvl="0" marL="228600" rtl="0" algn="l">
              <a:lnSpc>
                <a:spcPct val="90000"/>
              </a:lnSpc>
              <a:spcBef>
                <a:spcPts val="1000"/>
              </a:spcBef>
              <a:spcAft>
                <a:spcPts val="0"/>
              </a:spcAft>
              <a:buClr>
                <a:schemeClr val="dk1"/>
              </a:buClr>
              <a:buSzPts val="2400"/>
              <a:buChar char="•"/>
            </a:pPr>
            <a:r>
              <a:rPr lang="en-US" sz="2400"/>
              <a:t>Learn how various personality styles can cause people’s responses</a:t>
            </a:r>
            <a:endParaRPr/>
          </a:p>
          <a:p>
            <a:pPr indent="-228600" lvl="0" marL="228600" rtl="0" algn="l">
              <a:lnSpc>
                <a:spcPct val="90000"/>
              </a:lnSpc>
              <a:spcBef>
                <a:spcPts val="1000"/>
              </a:spcBef>
              <a:spcAft>
                <a:spcPts val="0"/>
              </a:spcAft>
              <a:buClr>
                <a:schemeClr val="dk1"/>
              </a:buClr>
              <a:buSzPts val="2400"/>
              <a:buChar char="•"/>
            </a:pPr>
            <a:r>
              <a:rPr lang="en-US" sz="2400"/>
              <a:t>Identify communication/personality styles</a:t>
            </a:r>
            <a:endParaRPr/>
          </a:p>
          <a:p>
            <a:pPr indent="-228600" lvl="0" marL="228600" rtl="0" algn="l">
              <a:lnSpc>
                <a:spcPct val="90000"/>
              </a:lnSpc>
              <a:spcBef>
                <a:spcPts val="1000"/>
              </a:spcBef>
              <a:spcAft>
                <a:spcPts val="0"/>
              </a:spcAft>
              <a:buClr>
                <a:schemeClr val="dk1"/>
              </a:buClr>
              <a:buSzPts val="2400"/>
              <a:buChar char="•"/>
            </a:pPr>
            <a:r>
              <a:rPr lang="en-US" sz="2400"/>
              <a:t>Recognize negative consequences of pushing others to an extreme</a:t>
            </a:r>
            <a:endParaRPr/>
          </a:p>
          <a:p>
            <a:pPr indent="-228600" lvl="0" marL="228600" rtl="0" algn="l">
              <a:lnSpc>
                <a:spcPct val="90000"/>
              </a:lnSpc>
              <a:spcBef>
                <a:spcPts val="1000"/>
              </a:spcBef>
              <a:spcAft>
                <a:spcPts val="0"/>
              </a:spcAft>
              <a:buClr>
                <a:schemeClr val="dk1"/>
              </a:buClr>
              <a:buSzPts val="2400"/>
              <a:buChar char="•"/>
            </a:pPr>
            <a:r>
              <a:rPr lang="en-US" sz="2400"/>
              <a:t>Learn how the various types influence an individual’s perspective</a:t>
            </a:r>
            <a:endParaRPr/>
          </a:p>
        </p:txBody>
      </p:sp>
      <p:sp>
        <p:nvSpPr>
          <p:cNvPr id="123" name="Google Shape;123;p17"/>
          <p:cNvSpPr/>
          <p:nvPr/>
        </p:nvSpPr>
        <p:spPr>
          <a:xfrm rot="5400000">
            <a:off x="11228040" y="2313027"/>
            <a:ext cx="781700" cy="152382"/>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124" name="Google Shape;124;p17"/>
          <p:cNvPicPr preferRelativeResize="0"/>
          <p:nvPr/>
        </p:nvPicPr>
        <p:blipFill rotWithShape="1">
          <a:blip r:embed="rId4">
            <a:alphaModFix/>
          </a:blip>
          <a:srcRect b="0" l="0" r="0" t="0"/>
          <a:stretch/>
        </p:blipFill>
        <p:spPr>
          <a:xfrm>
            <a:off x="8737126" y="986243"/>
            <a:ext cx="1533525" cy="5429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8" name="Shape 128"/>
        <p:cNvGrpSpPr/>
        <p:nvPr/>
      </p:nvGrpSpPr>
      <p:grpSpPr>
        <a:xfrm>
          <a:off x="0" y="0"/>
          <a:ext cx="0" cy="0"/>
          <a:chOff x="0" y="0"/>
          <a:chExt cx="0" cy="0"/>
        </a:xfrm>
      </p:grpSpPr>
      <p:sp>
        <p:nvSpPr>
          <p:cNvPr id="129" name="Google Shape;129;p18"/>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0" name="Google Shape;130;p18"/>
          <p:cNvSpPr/>
          <p:nvPr/>
        </p:nvSpPr>
        <p:spPr>
          <a:xfrm>
            <a:off x="1" y="0"/>
            <a:ext cx="4167271" cy="6858000"/>
          </a:xfrm>
          <a:custGeom>
            <a:rect b="b" l="l" r="r" t="t"/>
            <a:pathLst>
              <a:path extrusionOk="0" h="6858000" w="4167271">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1" name="Google Shape;131;p18"/>
          <p:cNvSpPr txBox="1"/>
          <p:nvPr>
            <p:ph type="title"/>
          </p:nvPr>
        </p:nvSpPr>
        <p:spPr>
          <a:xfrm>
            <a:off x="686834" y="1153572"/>
            <a:ext cx="3200400" cy="44611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FFFF"/>
              </a:buClr>
              <a:buSzPts val="4400"/>
              <a:buFont typeface="Calibri"/>
              <a:buNone/>
            </a:pPr>
            <a:r>
              <a:rPr lang="en-US">
                <a:solidFill>
                  <a:srgbClr val="FFFFFF"/>
                </a:solidFill>
              </a:rPr>
              <a:t>WHAT WORDS MATTER TO WHOM??</a:t>
            </a:r>
            <a:endParaRPr/>
          </a:p>
        </p:txBody>
      </p:sp>
      <p:sp>
        <p:nvSpPr>
          <p:cNvPr id="132" name="Google Shape;132;p18"/>
          <p:cNvSpPr/>
          <p:nvPr/>
        </p:nvSpPr>
        <p:spPr>
          <a:xfrm flipH="1" rot="10800000">
            <a:off x="7550402" y="2455479"/>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33" name="Google Shape;133;p18"/>
          <p:cNvSpPr txBox="1"/>
          <p:nvPr>
            <p:ph idx="1" type="body"/>
          </p:nvPr>
        </p:nvSpPr>
        <p:spPr>
          <a:xfrm>
            <a:off x="4447308" y="591344"/>
            <a:ext cx="6906491" cy="5585619"/>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2600"/>
              <a:buNone/>
            </a:pPr>
            <a:r>
              <a:t/>
            </a:r>
            <a:endParaRPr sz="2600"/>
          </a:p>
          <a:p>
            <a:pPr indent="0" lvl="0" marL="0" rtl="0" algn="l">
              <a:lnSpc>
                <a:spcPct val="90000"/>
              </a:lnSpc>
              <a:spcBef>
                <a:spcPts val="1000"/>
              </a:spcBef>
              <a:spcAft>
                <a:spcPts val="0"/>
              </a:spcAft>
              <a:buClr>
                <a:schemeClr val="dk1"/>
              </a:buClr>
              <a:buSzPts val="2600"/>
              <a:buNone/>
            </a:pPr>
            <a:r>
              <a:t/>
            </a:r>
            <a:endParaRPr sz="2600"/>
          </a:p>
          <a:p>
            <a:pPr indent="0" lvl="0" marL="0" rtl="0" algn="l">
              <a:lnSpc>
                <a:spcPct val="90000"/>
              </a:lnSpc>
              <a:spcBef>
                <a:spcPts val="1000"/>
              </a:spcBef>
              <a:spcAft>
                <a:spcPts val="0"/>
              </a:spcAft>
              <a:buClr>
                <a:schemeClr val="dk1"/>
              </a:buClr>
              <a:buSzPts val="2600"/>
              <a:buNone/>
            </a:pPr>
            <a:r>
              <a:rPr i="1" lang="en-US" sz="2600"/>
              <a:t>Building codes, insulation pro, handyman, cost, inspection, contractor, state licensed, R-value, fiberglass insulation, foam insulation, warranty, thickness, sound dampening, efficiency, rock and slag wool, cellulose, specifications, staples, screws, tapes, compressors, vapor barrier, increased energy, spray insulation, blown insulation, coatings, polyurea, sealant, lifespan, settling, lb. per cu. ft. ratio, acoustic, low dust, fire resistance, toxicity, thermal rating, sustainable……………………….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7" name="Shape 137"/>
        <p:cNvGrpSpPr/>
        <p:nvPr/>
      </p:nvGrpSpPr>
      <p:grpSpPr>
        <a:xfrm>
          <a:off x="0" y="0"/>
          <a:ext cx="0" cy="0"/>
          <a:chOff x="0" y="0"/>
          <a:chExt cx="0" cy="0"/>
        </a:xfrm>
      </p:grpSpPr>
      <p:sp>
        <p:nvSpPr>
          <p:cNvPr id="138" name="Google Shape;138;p19"/>
          <p:cNvSpPr/>
          <p:nvPr/>
        </p:nvSpPr>
        <p:spPr>
          <a:xfrm>
            <a:off x="0" y="0"/>
            <a:ext cx="12192000" cy="68580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39" name="Google Shape;139;p19"/>
          <p:cNvSpPr/>
          <p:nvPr/>
        </p:nvSpPr>
        <p:spPr>
          <a:xfrm>
            <a:off x="0" y="0"/>
            <a:ext cx="4229686" cy="3469184"/>
          </a:xfrm>
          <a:custGeom>
            <a:rect b="b" l="l" r="r" t="t"/>
            <a:pathLst>
              <a:path extrusionOk="0" h="3469184" w="4229686">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0" name="Google Shape;140;p19"/>
          <p:cNvSpPr/>
          <p:nvPr/>
        </p:nvSpPr>
        <p:spPr>
          <a:xfrm>
            <a:off x="1631645" y="3853046"/>
            <a:ext cx="457824" cy="445404"/>
          </a:xfrm>
          <a:prstGeom prst="ellips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141" name="Google Shape;141;p19"/>
          <p:cNvSpPr/>
          <p:nvPr/>
        </p:nvSpPr>
        <p:spPr>
          <a:xfrm>
            <a:off x="2094561" y="2928977"/>
            <a:ext cx="5010226" cy="3929025"/>
          </a:xfrm>
          <a:custGeom>
            <a:rect b="b" l="l" r="r" t="t"/>
            <a:pathLst>
              <a:path extrusionOk="0" h="3929025" w="5010226">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2" name="Google Shape;142;p19"/>
          <p:cNvSpPr/>
          <p:nvPr/>
        </p:nvSpPr>
        <p:spPr>
          <a:xfrm rot="6915428">
            <a:off x="8549639" y="1895148"/>
            <a:ext cx="2987899" cy="2987899"/>
          </a:xfrm>
          <a:prstGeom prst="arc">
            <a:avLst>
              <a:gd fmla="val 14455503"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Calibri"/>
              <a:ea typeface="Calibri"/>
              <a:cs typeface="Calibri"/>
              <a:sym typeface="Calibri"/>
            </a:endParaRPr>
          </a:p>
        </p:txBody>
      </p:sp>
      <p:sp>
        <p:nvSpPr>
          <p:cNvPr id="143" name="Google Shape;143;p19"/>
          <p:cNvSpPr txBox="1"/>
          <p:nvPr/>
        </p:nvSpPr>
        <p:spPr>
          <a:xfrm>
            <a:off x="7104787" y="774936"/>
            <a:ext cx="4425551" cy="2387600"/>
          </a:xfrm>
          <a:prstGeom prst="rect">
            <a:avLst/>
          </a:prstGeom>
          <a:noFill/>
          <a:ln>
            <a:noFill/>
          </a:ln>
        </p:spPr>
        <p:txBody>
          <a:bodyPr anchorCtr="0" anchor="b" bIns="45700" lIns="91425" spcFirstLastPara="1" rIns="91425" wrap="square" tIns="45700">
            <a:normAutofit/>
          </a:bodyPr>
          <a:lstStyle/>
          <a:p>
            <a:pPr indent="0" lvl="0" marL="0" marR="0" rtl="0" algn="l">
              <a:lnSpc>
                <a:spcPct val="90000"/>
              </a:lnSpc>
              <a:spcBef>
                <a:spcPts val="0"/>
              </a:spcBef>
              <a:spcAft>
                <a:spcPts val="0"/>
              </a:spcAft>
              <a:buNone/>
            </a:pPr>
            <a:r>
              <a:rPr lang="en-US" sz="6000">
                <a:solidFill>
                  <a:srgbClr val="FFFFFF"/>
                </a:solidFill>
                <a:latin typeface="Calibri"/>
                <a:ea typeface="Calibri"/>
                <a:cs typeface="Calibri"/>
                <a:sym typeface="Calibri"/>
              </a:rPr>
              <a:t>The Puzzle</a:t>
            </a:r>
            <a:endParaRPr/>
          </a:p>
          <a:p>
            <a:pPr indent="0" lvl="0" marL="0" marR="0" rtl="0" algn="l">
              <a:lnSpc>
                <a:spcPct val="90000"/>
              </a:lnSpc>
              <a:spcBef>
                <a:spcPts val="600"/>
              </a:spcBef>
              <a:spcAft>
                <a:spcPts val="0"/>
              </a:spcAft>
              <a:buNone/>
            </a:pPr>
            <a:r>
              <a:t/>
            </a:r>
            <a:endParaRPr sz="6000">
              <a:solidFill>
                <a:srgbClr val="FFFFFF"/>
              </a:solidFill>
              <a:latin typeface="Calibri"/>
              <a:ea typeface="Calibri"/>
              <a:cs typeface="Calibri"/>
              <a:sym typeface="Calibri"/>
            </a:endParaRPr>
          </a:p>
        </p:txBody>
      </p:sp>
      <p:pic>
        <p:nvPicPr>
          <p:cNvPr descr="A puzzle pieces in a row&#10;&#10;Description automatically generated" id="144" name="Google Shape;144;p19"/>
          <p:cNvPicPr preferRelativeResize="0"/>
          <p:nvPr/>
        </p:nvPicPr>
        <p:blipFill rotWithShape="1">
          <a:blip r:embed="rId3">
            <a:alphaModFix/>
          </a:blip>
          <a:srcRect b="0" l="0" r="0" t="0"/>
          <a:stretch/>
        </p:blipFill>
        <p:spPr>
          <a:xfrm>
            <a:off x="3256853" y="3810150"/>
            <a:ext cx="2564542" cy="2736864"/>
          </a:xfrm>
          <a:custGeom>
            <a:rect b="b" l="l" r="r" t="t"/>
            <a:pathLst>
              <a:path extrusionOk="0" h="1916009" w="2028107">
                <a:moveTo>
                  <a:pt x="35370" y="0"/>
                </a:moveTo>
                <a:lnTo>
                  <a:pt x="1992737" y="0"/>
                </a:lnTo>
                <a:cubicBezTo>
                  <a:pt x="2012271" y="0"/>
                  <a:pt x="2028107" y="15836"/>
                  <a:pt x="2028107" y="35370"/>
                </a:cubicBezTo>
                <a:lnTo>
                  <a:pt x="2028107" y="1880639"/>
                </a:lnTo>
                <a:cubicBezTo>
                  <a:pt x="2028107" y="1900173"/>
                  <a:pt x="2012271" y="1916009"/>
                  <a:pt x="1992737" y="1916009"/>
                </a:cubicBezTo>
                <a:lnTo>
                  <a:pt x="35370" y="1916009"/>
                </a:lnTo>
                <a:cubicBezTo>
                  <a:pt x="15836" y="1916009"/>
                  <a:pt x="0" y="1900173"/>
                  <a:pt x="0" y="1880639"/>
                </a:cubicBezTo>
                <a:lnTo>
                  <a:pt x="0" y="35370"/>
                </a:lnTo>
                <a:cubicBezTo>
                  <a:pt x="0" y="15836"/>
                  <a:pt x="15836" y="0"/>
                  <a:pt x="35370" y="0"/>
                </a:cubicBezTo>
                <a:close/>
              </a:path>
            </a:pathLst>
          </a:custGeom>
          <a:noFill/>
          <a:ln>
            <a:noFill/>
          </a:ln>
        </p:spPr>
      </p:pic>
      <p:pic>
        <p:nvPicPr>
          <p:cNvPr id="145" name="Google Shape;145;p19"/>
          <p:cNvPicPr preferRelativeResize="0"/>
          <p:nvPr/>
        </p:nvPicPr>
        <p:blipFill rotWithShape="1">
          <a:blip r:embed="rId4">
            <a:alphaModFix/>
          </a:blip>
          <a:srcRect b="0" l="0" r="0" t="0"/>
          <a:stretch/>
        </p:blipFill>
        <p:spPr>
          <a:xfrm>
            <a:off x="932086" y="1037569"/>
            <a:ext cx="1533525" cy="542925"/>
          </a:xfrm>
          <a:prstGeom prst="rect">
            <a:avLst/>
          </a:prstGeom>
          <a:noFill/>
          <a:ln>
            <a:noFill/>
          </a:ln>
        </p:spPr>
      </p:pic>
      <p:pic>
        <p:nvPicPr>
          <p:cNvPr id="146" name="Google Shape;146;p19"/>
          <p:cNvPicPr preferRelativeResize="0"/>
          <p:nvPr/>
        </p:nvPicPr>
        <p:blipFill rotWithShape="1">
          <a:blip r:embed="rId4">
            <a:alphaModFix/>
          </a:blip>
          <a:srcRect b="0" l="0" r="0" t="0"/>
          <a:stretch/>
        </p:blipFill>
        <p:spPr>
          <a:xfrm>
            <a:off x="9547828" y="5731796"/>
            <a:ext cx="1533525" cy="5429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0" name="Shape 150"/>
        <p:cNvGrpSpPr/>
        <p:nvPr/>
      </p:nvGrpSpPr>
      <p:grpSpPr>
        <a:xfrm>
          <a:off x="0" y="0"/>
          <a:ext cx="0" cy="0"/>
          <a:chOff x="0" y="0"/>
          <a:chExt cx="0" cy="0"/>
        </a:xfrm>
      </p:grpSpPr>
      <p:sp>
        <p:nvSpPr>
          <p:cNvPr id="151" name="Google Shape;151;p20"/>
          <p:cNvSpPr txBox="1"/>
          <p:nvPr>
            <p:ph idx="1" type="body"/>
          </p:nvPr>
        </p:nvSpPr>
        <p:spPr>
          <a:xfrm>
            <a:off x="838200" y="565608"/>
            <a:ext cx="10515600" cy="6221376"/>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pic>
        <p:nvPicPr>
          <p:cNvPr descr="A black and white square with four squares&#10;&#10;Description automatically generated" id="152" name="Google Shape;152;p20"/>
          <p:cNvPicPr preferRelativeResize="0"/>
          <p:nvPr/>
        </p:nvPicPr>
        <p:blipFill rotWithShape="1">
          <a:blip r:embed="rId3">
            <a:alphaModFix/>
          </a:blip>
          <a:srcRect b="0" l="0" r="0" t="0"/>
          <a:stretch/>
        </p:blipFill>
        <p:spPr>
          <a:xfrm>
            <a:off x="2439285" y="565608"/>
            <a:ext cx="8086462" cy="5957251"/>
          </a:xfrm>
          <a:prstGeom prst="rect">
            <a:avLst/>
          </a:prstGeom>
          <a:noFill/>
          <a:ln>
            <a:noFill/>
          </a:ln>
        </p:spPr>
      </p:pic>
      <p:sp>
        <p:nvSpPr>
          <p:cNvPr id="153" name="Google Shape;153;p20"/>
          <p:cNvSpPr txBox="1"/>
          <p:nvPr/>
        </p:nvSpPr>
        <p:spPr>
          <a:xfrm>
            <a:off x="424207" y="681037"/>
            <a:ext cx="2015078" cy="1754326"/>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600">
                <a:solidFill>
                  <a:srgbClr val="663300"/>
                </a:solidFill>
                <a:latin typeface="Calibri"/>
                <a:ea typeface="Calibri"/>
                <a:cs typeface="Calibri"/>
                <a:sym typeface="Calibri"/>
              </a:rPr>
              <a:t>Solving the Puzzle</a:t>
            </a:r>
            <a:endParaRPr/>
          </a:p>
        </p:txBody>
      </p:sp>
      <p:pic>
        <p:nvPicPr>
          <p:cNvPr id="154" name="Google Shape;154;p20"/>
          <p:cNvPicPr preferRelativeResize="0"/>
          <p:nvPr/>
        </p:nvPicPr>
        <p:blipFill rotWithShape="1">
          <a:blip r:embed="rId4">
            <a:alphaModFix/>
          </a:blip>
          <a:srcRect b="0" l="0" r="0" t="0"/>
          <a:stretch/>
        </p:blipFill>
        <p:spPr>
          <a:xfrm>
            <a:off x="10413114" y="5979934"/>
            <a:ext cx="1533525" cy="542925"/>
          </a:xfrm>
          <a:prstGeom prst="rect">
            <a:avLst/>
          </a:prstGeom>
          <a:noFill/>
          <a:ln>
            <a:noFill/>
          </a:ln>
        </p:spPr>
      </p:pic>
      <p:pic>
        <p:nvPicPr>
          <p:cNvPr descr="A puzzle piece with a white background&#10;&#10;Description automatically generated" id="155" name="Google Shape;155;p20"/>
          <p:cNvPicPr preferRelativeResize="0"/>
          <p:nvPr/>
        </p:nvPicPr>
        <p:blipFill rotWithShape="1">
          <a:blip r:embed="rId5">
            <a:alphaModFix/>
          </a:blip>
          <a:srcRect b="0" l="0" r="0" t="0"/>
          <a:stretch/>
        </p:blipFill>
        <p:spPr>
          <a:xfrm rot="734281">
            <a:off x="400300" y="2967082"/>
            <a:ext cx="1691438" cy="2404888"/>
          </a:xfrm>
          <a:prstGeom prst="rect">
            <a:avLst/>
          </a:prstGeom>
          <a:solidFill>
            <a:srgbClr val="FF9900"/>
          </a:solidFill>
          <a:ln>
            <a:noFill/>
          </a:ln>
        </p:spPr>
      </p:pic>
      <p:pic>
        <p:nvPicPr>
          <p:cNvPr id="156" name="Google Shape;156;p20"/>
          <p:cNvPicPr preferRelativeResize="0"/>
          <p:nvPr/>
        </p:nvPicPr>
        <p:blipFill rotWithShape="1">
          <a:blip r:embed="rId6">
            <a:alphaModFix/>
          </a:blip>
          <a:srcRect b="0" l="0" r="0" t="0"/>
          <a:stretch/>
        </p:blipFill>
        <p:spPr>
          <a:xfrm>
            <a:off x="10413115" y="201541"/>
            <a:ext cx="1533525" cy="549304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0" name="Shape 160"/>
        <p:cNvGrpSpPr/>
        <p:nvPr/>
      </p:nvGrpSpPr>
      <p:grpSpPr>
        <a:xfrm>
          <a:off x="0" y="0"/>
          <a:ext cx="0" cy="0"/>
          <a:chOff x="0" y="0"/>
          <a:chExt cx="0" cy="0"/>
        </a:xfrm>
      </p:grpSpPr>
      <p:sp>
        <p:nvSpPr>
          <p:cNvPr id="161" name="Google Shape;161;p21"/>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A pencil with a pencil eraser" id="162" name="Google Shape;162;p21"/>
          <p:cNvPicPr preferRelativeResize="0"/>
          <p:nvPr/>
        </p:nvPicPr>
        <p:blipFill rotWithShape="1">
          <a:blip r:embed="rId3">
            <a:alphaModFix/>
          </a:blip>
          <a:srcRect b="0" l="0" r="0" t="0"/>
          <a:stretch/>
        </p:blipFill>
        <p:spPr>
          <a:xfrm>
            <a:off x="740965" y="623275"/>
            <a:ext cx="3635545" cy="2644859"/>
          </a:xfrm>
          <a:prstGeom prst="rect">
            <a:avLst/>
          </a:prstGeom>
          <a:solidFill>
            <a:schemeClr val="lt1"/>
          </a:solidFill>
          <a:ln>
            <a:noFill/>
          </a:ln>
        </p:spPr>
      </p:pic>
      <p:pic>
        <p:nvPicPr>
          <p:cNvPr descr="A pencil with a pencil eraser" id="163" name="Google Shape;163;p21"/>
          <p:cNvPicPr preferRelativeResize="0"/>
          <p:nvPr>
            <p:ph idx="1" type="body"/>
          </p:nvPr>
        </p:nvPicPr>
        <p:blipFill rotWithShape="1">
          <a:blip r:embed="rId3">
            <a:alphaModFix/>
          </a:blip>
          <a:srcRect b="0" l="0" r="0" t="0"/>
          <a:stretch/>
        </p:blipFill>
        <p:spPr>
          <a:xfrm>
            <a:off x="740965" y="3586297"/>
            <a:ext cx="3635546" cy="2644860"/>
          </a:xfrm>
          <a:prstGeom prst="rect">
            <a:avLst/>
          </a:prstGeom>
          <a:solidFill>
            <a:schemeClr val="lt1"/>
          </a:solidFill>
          <a:ln>
            <a:noFill/>
          </a:ln>
        </p:spPr>
      </p:pic>
      <p:sp>
        <p:nvSpPr>
          <p:cNvPr id="164" name="Google Shape;164;p21"/>
          <p:cNvSpPr/>
          <p:nvPr/>
        </p:nvSpPr>
        <p:spPr>
          <a:xfrm flipH="1">
            <a:off x="8576720" y="3335867"/>
            <a:ext cx="3291840" cy="32004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5" name="Google Shape;165;p21"/>
          <p:cNvSpPr/>
          <p:nvPr/>
        </p:nvSpPr>
        <p:spPr>
          <a:xfrm>
            <a:off x="4976029" y="623275"/>
            <a:ext cx="6570797" cy="5607882"/>
          </a:xfrm>
          <a:prstGeom prst="rect">
            <a:avLst/>
          </a:prstGeom>
          <a:no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6" name="Google Shape;166;p21"/>
          <p:cNvSpPr txBox="1"/>
          <p:nvPr>
            <p:ph type="title"/>
          </p:nvPr>
        </p:nvSpPr>
        <p:spPr>
          <a:xfrm>
            <a:off x="5465659" y="1188637"/>
            <a:ext cx="5642312" cy="159722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9900"/>
              </a:buClr>
              <a:buSzPts val="5400"/>
              <a:buFont typeface="Calibri"/>
              <a:buNone/>
            </a:pPr>
            <a:r>
              <a:rPr lang="en-US" sz="5400" u="sng">
                <a:solidFill>
                  <a:srgbClr val="FF9900"/>
                </a:solidFill>
              </a:rPr>
              <a:t>The Pencil Parable</a:t>
            </a:r>
            <a:endParaRPr/>
          </a:p>
        </p:txBody>
      </p:sp>
      <p:sp>
        <p:nvSpPr>
          <p:cNvPr id="167" name="Google Shape;167;p21"/>
          <p:cNvSpPr txBox="1"/>
          <p:nvPr>
            <p:ph idx="2" type="body"/>
          </p:nvPr>
        </p:nvSpPr>
        <p:spPr>
          <a:xfrm>
            <a:off x="5465659" y="2785865"/>
            <a:ext cx="4505654" cy="272819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400"/>
              <a:buNone/>
            </a:pPr>
            <a:r>
              <a:t/>
            </a:r>
            <a:endParaRPr sz="2400"/>
          </a:p>
          <a:p>
            <a:pPr indent="-228600" lvl="0" marL="228600" rtl="0" algn="l">
              <a:lnSpc>
                <a:spcPct val="90000"/>
              </a:lnSpc>
              <a:spcBef>
                <a:spcPts val="1000"/>
              </a:spcBef>
              <a:spcAft>
                <a:spcPts val="0"/>
              </a:spcAft>
              <a:buClr>
                <a:schemeClr val="dk1"/>
              </a:buClr>
              <a:buSzPts val="2400"/>
              <a:buChar char="•"/>
            </a:pPr>
            <a:r>
              <a:rPr lang="en-US" sz="2400"/>
              <a:t>Placed in Someone’s Hand</a:t>
            </a:r>
            <a:endParaRPr/>
          </a:p>
          <a:p>
            <a:pPr indent="-228600" lvl="0" marL="228600" rtl="0" algn="l">
              <a:lnSpc>
                <a:spcPct val="90000"/>
              </a:lnSpc>
              <a:spcBef>
                <a:spcPts val="1000"/>
              </a:spcBef>
              <a:spcAft>
                <a:spcPts val="0"/>
              </a:spcAft>
              <a:buClr>
                <a:schemeClr val="dk1"/>
              </a:buClr>
              <a:buSzPts val="2400"/>
              <a:buChar char="•"/>
            </a:pPr>
            <a:r>
              <a:rPr lang="en-US" sz="2400"/>
              <a:t>Sharpening Occurs</a:t>
            </a:r>
            <a:endParaRPr/>
          </a:p>
          <a:p>
            <a:pPr indent="-228600" lvl="0" marL="228600" rtl="0" algn="l">
              <a:lnSpc>
                <a:spcPct val="90000"/>
              </a:lnSpc>
              <a:spcBef>
                <a:spcPts val="1000"/>
              </a:spcBef>
              <a:spcAft>
                <a:spcPts val="0"/>
              </a:spcAft>
              <a:buClr>
                <a:schemeClr val="dk1"/>
              </a:buClr>
              <a:buSzPts val="2400"/>
              <a:buChar char="•"/>
            </a:pPr>
            <a:r>
              <a:rPr lang="en-US" sz="2400"/>
              <a:t>Mistakes Happen</a:t>
            </a:r>
            <a:endParaRPr/>
          </a:p>
          <a:p>
            <a:pPr indent="-228600" lvl="0" marL="228600" rtl="0" algn="l">
              <a:lnSpc>
                <a:spcPct val="90000"/>
              </a:lnSpc>
              <a:spcBef>
                <a:spcPts val="1000"/>
              </a:spcBef>
              <a:spcAft>
                <a:spcPts val="0"/>
              </a:spcAft>
              <a:buClr>
                <a:schemeClr val="dk1"/>
              </a:buClr>
              <a:buSzPts val="2400"/>
              <a:buChar char="•"/>
            </a:pPr>
            <a:r>
              <a:rPr lang="en-US" sz="2400"/>
              <a:t>Core Value is Not on the Outside</a:t>
            </a:r>
            <a:endParaRPr/>
          </a:p>
          <a:p>
            <a:pPr indent="-228600" lvl="0" marL="228600" rtl="0" algn="l">
              <a:lnSpc>
                <a:spcPct val="90000"/>
              </a:lnSpc>
              <a:spcBef>
                <a:spcPts val="1000"/>
              </a:spcBef>
              <a:spcAft>
                <a:spcPts val="0"/>
              </a:spcAft>
              <a:buClr>
                <a:schemeClr val="dk1"/>
              </a:buClr>
              <a:buSzPts val="2400"/>
              <a:buChar char="•"/>
            </a:pPr>
            <a:r>
              <a:rPr lang="en-US" sz="2400"/>
              <a:t>Leaves a Mark</a:t>
            </a:r>
            <a:endParaRPr/>
          </a:p>
          <a:p>
            <a:pPr indent="-76200" lvl="0" marL="228600" rtl="0" algn="l">
              <a:lnSpc>
                <a:spcPct val="90000"/>
              </a:lnSpc>
              <a:spcBef>
                <a:spcPts val="1000"/>
              </a:spcBef>
              <a:spcAft>
                <a:spcPts val="0"/>
              </a:spcAft>
              <a:buClr>
                <a:schemeClr val="dk1"/>
              </a:buClr>
              <a:buSzPts val="2400"/>
              <a:buNone/>
            </a:pPr>
            <a:r>
              <a:t/>
            </a:r>
            <a:endParaRPr sz="2400"/>
          </a:p>
        </p:txBody>
      </p:sp>
      <p:pic>
        <p:nvPicPr>
          <p:cNvPr id="168" name="Google Shape;168;p21"/>
          <p:cNvPicPr preferRelativeResize="0"/>
          <p:nvPr/>
        </p:nvPicPr>
        <p:blipFill rotWithShape="1">
          <a:blip r:embed="rId4">
            <a:alphaModFix/>
          </a:blip>
          <a:srcRect b="0" l="0" r="0" t="0"/>
          <a:stretch/>
        </p:blipFill>
        <p:spPr>
          <a:xfrm>
            <a:off x="2598792" y="5508260"/>
            <a:ext cx="1533525" cy="5429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